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E_2BD0C0B6.xml" ContentType="application/vnd.ms-powerpoint.comments+xml"/>
  <Override PartName="/ppt/comments/modernComment_112_C1DBB2DF.xml" ContentType="application/vnd.ms-powerpoint.comments+xml"/>
  <Override PartName="/ppt/comments/modernComment_113_14864B9F.xml" ContentType="application/vnd.ms-powerpoint.comments+xml"/>
  <Override PartName="/ppt/comments/modernComment_106_C740EBFE.xml" ContentType="application/vnd.ms-powerpoint.comments+xml"/>
  <Override PartName="/ppt/comments/modernComment_107_5987A548.xml" ContentType="application/vnd.ms-powerpoint.comments+xml"/>
  <Override PartName="/ppt/comments/modernComment_10A_6D4240A1.xml" ContentType="application/vnd.ms-powerpoint.comments+xml"/>
  <Override PartName="/ppt/comments/modernComment_10B_DC77D57D.xml" ContentType="application/vnd.ms-powerpoint.comments+xml"/>
  <Override PartName="/ppt/comments/modernComment_10C_7F18EDE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72" r:id="rId3"/>
    <p:sldId id="284" r:id="rId4"/>
    <p:sldId id="285" r:id="rId5"/>
    <p:sldId id="256" r:id="rId6"/>
    <p:sldId id="283" r:id="rId7"/>
    <p:sldId id="286" r:id="rId8"/>
    <p:sldId id="270" r:id="rId9"/>
    <p:sldId id="276" r:id="rId10"/>
    <p:sldId id="277" r:id="rId11"/>
    <p:sldId id="273" r:id="rId12"/>
    <p:sldId id="274" r:id="rId13"/>
    <p:sldId id="275" r:id="rId14"/>
    <p:sldId id="282" r:id="rId15"/>
    <p:sldId id="278" r:id="rId16"/>
    <p:sldId id="279" r:id="rId17"/>
    <p:sldId id="280" r:id="rId18"/>
    <p:sldId id="281" r:id="rId19"/>
    <p:sldId id="271"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BBDB9B-A8B0-F35A-C03C-1A0C4E35D2F7}" name="#PRISCILLA TAY TZE YEE#" initials="#Y" userId="S::pris0035@e.ntu.edu.sg::2ee68c94-555f-4ca9-affe-2a0b716b263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6E58A-8317-C60E-243F-FAC32539E942}" v="94" dt="2025-05-29T11:31:42.1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93" d="100"/>
          <a:sy n="93" d="100"/>
        </p:scale>
        <p:origin x="77" y="4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omments/modernComment_106_C740EBFE.xml><?xml version="1.0" encoding="utf-8"?>
<p188:cmLst xmlns:a="http://schemas.openxmlformats.org/drawingml/2006/main" xmlns:r="http://schemas.openxmlformats.org/officeDocument/2006/relationships" xmlns:p188="http://schemas.microsoft.com/office/powerpoint/2018/8/main">
  <p188:cm id="{5DB21D46-E664-41C9-B9F8-715BB1537177}" authorId="{EFBBDB9B-A8B0-F35A-C03C-1A0C4E35D2F7}" created="2025-05-27T02:37:02.196">
    <pc:sldMkLst xmlns:pc="http://schemas.microsoft.com/office/powerpoint/2013/main/command">
      <pc:docMk/>
      <pc:sldMk cId="3342920702" sldId="262"/>
    </pc:sldMkLst>
    <p188:txBody>
      <a:bodyPr/>
      <a:lstStyle/>
      <a:p>
        <a:r>
          <a:rPr lang="en-US"/>
          <a:t>Given a set of random samples of tau. Tau function is now a blackbox. NN take in these samples of tau to learn </a:t>
        </a:r>
      </a:p>
    </p188:txBody>
  </p188:cm>
</p188:cmLst>
</file>

<file path=ppt/comments/modernComment_107_5987A548.xml><?xml version="1.0" encoding="utf-8"?>
<p188:cmLst xmlns:a="http://schemas.openxmlformats.org/drawingml/2006/main" xmlns:r="http://schemas.openxmlformats.org/officeDocument/2006/relationships" xmlns:p188="http://schemas.microsoft.com/office/powerpoint/2018/8/main">
  <p188:cm id="{8B9F83D6-6666-47D9-8551-2A8D28C21EF4}" authorId="{EFBBDB9B-A8B0-F35A-C03C-1A0C4E35D2F7}" created="2025-05-27T02:30:15.491">
    <pc:sldMkLst xmlns:pc="http://schemas.microsoft.com/office/powerpoint/2013/main/command">
      <pc:docMk/>
      <pc:sldMk cId="1502061896" sldId="263"/>
    </pc:sldMkLst>
    <p188:txBody>
      <a:bodyPr/>
      <a:lstStyle/>
      <a:p>
        <a:r>
          <a:rPr lang="en-US"/>
          <a:t>Now vary f. Range between 0.5 to 8.5Hz. Make NN learn 2D</a:t>
        </a:r>
      </a:p>
    </p188:txBody>
  </p188:cm>
</p188:cmLst>
</file>

<file path=ppt/comments/modernComment_10A_6D4240A1.xml><?xml version="1.0" encoding="utf-8"?>
<p188:cmLst xmlns:a="http://schemas.openxmlformats.org/drawingml/2006/main" xmlns:r="http://schemas.openxmlformats.org/officeDocument/2006/relationships" xmlns:p188="http://schemas.microsoft.com/office/powerpoint/2018/8/main">
  <p188:cm id="{0BC7A7A1-B64B-4FC2-9325-8036F3B81919}" authorId="{EFBBDB9B-A8B0-F35A-C03C-1A0C4E35D2F7}" created="2025-05-27T02:28:40.065">
    <pc:sldMkLst xmlns:pc="http://schemas.microsoft.com/office/powerpoint/2013/main/command">
      <pc:docMk/>
      <pc:sldMk cId="1833058465" sldId="266"/>
    </pc:sldMkLst>
    <p188:txBody>
      <a:bodyPr/>
      <a:lstStyle/>
      <a:p>
        <a:r>
          <a:rPr lang="en-US"/>
          <a:t>add sinusoidal functions into network itself. instead of directly concatenating them. Let the network learn on its own. </a:t>
        </a:r>
      </a:p>
    </p188:txBody>
  </p188:cm>
</p188:cmLst>
</file>

<file path=ppt/comments/modernComment_10B_DC77D57D.xml><?xml version="1.0" encoding="utf-8"?>
<p188:cmLst xmlns:a="http://schemas.openxmlformats.org/drawingml/2006/main" xmlns:r="http://schemas.openxmlformats.org/officeDocument/2006/relationships" xmlns:p188="http://schemas.microsoft.com/office/powerpoint/2018/8/main">
  <p188:cm id="{490938D9-3E41-43B1-8ECD-FC63C5038832}" authorId="{EFBBDB9B-A8B0-F35A-C03C-1A0C4E35D2F7}" created="2025-05-27T02:30:58.040">
    <pc:sldMkLst xmlns:pc="http://schemas.microsoft.com/office/powerpoint/2013/main/command">
      <pc:docMk/>
      <pc:sldMk cId="3698840957" sldId="267"/>
    </pc:sldMkLst>
    <p188:txBody>
      <a:bodyPr/>
      <a:lstStyle/>
      <a:p>
        <a:r>
          <a:rPr lang="en-US"/>
          <a:t>Make 1 modification at a time to see if NN still makes accurate predictions</a:t>
        </a:r>
      </a:p>
    </p188:txBody>
  </p188:cm>
</p188:cmLst>
</file>

<file path=ppt/comments/modernComment_10C_7F18EDEF.xml><?xml version="1.0" encoding="utf-8"?>
<p188:cmLst xmlns:a="http://schemas.openxmlformats.org/drawingml/2006/main" xmlns:r="http://schemas.openxmlformats.org/officeDocument/2006/relationships" xmlns:p188="http://schemas.microsoft.com/office/powerpoint/2018/8/main">
  <p188:cm id="{C2E88A21-BFDE-4182-A95B-40AEF026453C}" authorId="{EFBBDB9B-A8B0-F35A-C03C-1A0C4E35D2F7}" created="2025-05-27T03:33:09.193">
    <pc:sldMkLst xmlns:pc="http://schemas.microsoft.com/office/powerpoint/2013/main/command">
      <pc:docMk/>
      <pc:sldMk cId="2132340207" sldId="268"/>
    </pc:sldMkLst>
    <p188:txBody>
      <a:bodyPr/>
      <a:lstStyle/>
      <a:p>
        <a:r>
          <a:rPr lang="en-US"/>
          <a:t>Read more on paper</a:t>
        </a:r>
      </a:p>
    </p188:txBody>
  </p188:cm>
</p188:cmLst>
</file>

<file path=ppt/comments/modernComment_10E_2BD0C0B6.xml><?xml version="1.0" encoding="utf-8"?>
<p188:cmLst xmlns:a="http://schemas.openxmlformats.org/drawingml/2006/main" xmlns:r="http://schemas.openxmlformats.org/officeDocument/2006/relationships" xmlns:p188="http://schemas.microsoft.com/office/powerpoint/2018/8/main">
  <p188:cm id="{AC2A0CA7-4133-4A86-BE63-56099737915F}" authorId="{EFBBDB9B-A8B0-F35A-C03C-1A0C4E35D2F7}" created="2025-05-27T02:01:43.900">
    <pc:sldMkLst xmlns:pc="http://schemas.microsoft.com/office/powerpoint/2013/main/command">
      <pc:docMk/>
      <pc:sldMk cId="735101110" sldId="270"/>
    </pc:sldMkLst>
    <p188:txBody>
      <a:bodyPr/>
      <a:lstStyle/>
      <a:p>
        <a:r>
          <a:rPr lang="en-US"/>
          <a:t>Numerical solver need to make sure is accurate. Physical system remains the same. Doesn't care. Physical system determined by step ups in driving f. Numerical solver accuracy determined by sampling points. 
Number of sampling points is already accurate at 1000 pts over 30s. So no difference in first modification. </a:t>
        </a:r>
      </a:p>
    </p188:txBody>
  </p188:cm>
  <p188:cm id="{9EE7402B-7155-4B0B-82F3-D57A4FEE50DC}" authorId="{EFBBDB9B-A8B0-F35A-C03C-1A0C4E35D2F7}" created="2025-05-27T02:13:41.010">
    <pc:sldMkLst xmlns:pc="http://schemas.microsoft.com/office/powerpoint/2013/main/command">
      <pc:docMk/>
      <pc:sldMk cId="735101110" sldId="270"/>
    </pc:sldMkLst>
    <p188:txBody>
      <a:bodyPr/>
      <a:lstStyle/>
      <a:p>
        <a:r>
          <a:rPr lang="en-US"/>
          <a:t>For 7 and 8, increase no. of sampling points for smaller maximum frequency</a:t>
        </a:r>
      </a:p>
    </p188:txBody>
  </p188:cm>
</p188:cmLst>
</file>

<file path=ppt/comments/modernComment_112_C1DBB2DF.xml><?xml version="1.0" encoding="utf-8"?>
<p188:cmLst xmlns:a="http://schemas.openxmlformats.org/drawingml/2006/main" xmlns:r="http://schemas.openxmlformats.org/officeDocument/2006/relationships" xmlns:p188="http://schemas.microsoft.com/office/powerpoint/2018/8/main">
  <p188:cm id="{E96B6CCE-07CB-40BA-8F47-A534742DC388}" authorId="{EFBBDB9B-A8B0-F35A-C03C-1A0C4E35D2F7}" created="2025-05-27T02:19:48.229">
    <pc:sldMkLst xmlns:pc="http://schemas.microsoft.com/office/powerpoint/2013/main/command">
      <pc:docMk/>
      <pc:sldMk cId="3252400863" sldId="274"/>
    </pc:sldMkLst>
    <p188:replyLst>
      <p188:reply id="{489116E0-3C0E-4E23-AA7F-B0C299FAE5BF}" authorId="{EFBBDB9B-A8B0-F35A-C03C-1A0C4E35D2F7}" created="2025-05-27T03:34:08.008">
        <p188:txBody>
          <a:bodyPr/>
          <a:lstStyle/>
          <a:p>
            <a:r>
              <a:rPr lang="en-US"/>
              <a:t>Does not seem to make sense that model is quite flat in front</a:t>
            </a:r>
          </a:p>
        </p188:txBody>
      </p188:reply>
    </p188:replyLst>
    <p188:txBody>
      <a:bodyPr/>
      <a:lstStyle/>
      <a:p>
        <a:r>
          <a:rPr lang="en-US"/>
          <a:t>Possibly numerical issue</a:t>
        </a:r>
      </a:p>
    </p188:txBody>
  </p188:cm>
</p188:cmLst>
</file>

<file path=ppt/comments/modernComment_113_14864B9F.xml><?xml version="1.0" encoding="utf-8"?>
<p188:cmLst xmlns:a="http://schemas.openxmlformats.org/drawingml/2006/main" xmlns:r="http://schemas.openxmlformats.org/officeDocument/2006/relationships" xmlns:p188="http://schemas.microsoft.com/office/powerpoint/2018/8/main">
  <p188:cm id="{5221ABA3-542E-49AC-BE39-FFA812475DC4}" authorId="{EFBBDB9B-A8B0-F35A-C03C-1A0C4E35D2F7}" created="2025-05-27T03:34:40.510">
    <pc:sldMkLst xmlns:pc="http://schemas.microsoft.com/office/powerpoint/2013/main/command">
      <pc:docMk/>
      <pc:sldMk cId="344345503" sldId="275"/>
    </pc:sldMkLst>
    <p188:txBody>
      <a:bodyPr/>
      <a:lstStyle/>
      <a:p>
        <a:r>
          <a:rPr lang="en-US"/>
          <a:t>Typically if trend in front is okay then behind should also be okay. Maybe try to figure out why there are 2 drops.</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microsoft.com/office/2018/10/relationships/comments" Target="../comments/modernComment_112_C1DBB2D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microsoft.com/office/2018/10/relationships/comments" Target="../comments/modernComment_113_14864B9F.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microsoft.com/office/2018/10/relationships/comments" Target="../comments/modernComment_106_C740EBFE.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microsoft.com/office/2018/10/relationships/comments" Target="../comments/modernComment_107_5987A54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microsoft.com/office/2018/10/relationships/comments" Target="../comments/modernComment_10A_6D4240A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microsoft.com/office/2018/10/relationships/comments" Target="../comments/modernComment_10B_DC77D57D.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2" Type="http://schemas.microsoft.com/office/2018/10/relationships/comments" Target="../comments/modernComment_10C_7F18EDEF.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microsoft.com/office/2018/10/relationships/comments" Target="../comments/modernComment_10E_2BD0C0B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0B99-4A68-C3A4-B53A-7A3DF7254E2A}"/>
              </a:ext>
            </a:extLst>
          </p:cNvPr>
          <p:cNvSpPr>
            <a:spLocks noGrp="1"/>
          </p:cNvSpPr>
          <p:nvPr>
            <p:ph type="title"/>
          </p:nvPr>
        </p:nvSpPr>
        <p:spPr>
          <a:xfrm>
            <a:off x="373786" y="-94"/>
            <a:ext cx="11448937" cy="1334580"/>
          </a:xfrm>
        </p:spPr>
        <p:txBody>
          <a:bodyPr/>
          <a:lstStyle/>
          <a:p>
            <a:pPr algn="ctr"/>
            <a:r>
              <a:rPr lang="en-US" b="1" dirty="0">
                <a:latin typeface="Baskerville Old Face"/>
                <a:ea typeface="Calibri Light"/>
                <a:cs typeface="Calibri Light"/>
              </a:rPr>
              <a:t>Experimenting with Parameters of Rotor System</a:t>
            </a:r>
          </a:p>
        </p:txBody>
      </p:sp>
      <p:pic>
        <p:nvPicPr>
          <p:cNvPr id="4" name="Content Placeholder 3" descr="A black background with yellow text&#10;&#10;AI-generated content may be incorrect.">
            <a:extLst>
              <a:ext uri="{FF2B5EF4-FFF2-40B4-BE49-F238E27FC236}">
                <a16:creationId xmlns:a16="http://schemas.microsoft.com/office/drawing/2014/main" id="{D8739F15-5B44-44F4-5D63-E93DCB234BFB}"/>
              </a:ext>
            </a:extLst>
          </p:cNvPr>
          <p:cNvPicPr>
            <a:picLocks noGrp="1" noChangeAspect="1"/>
          </p:cNvPicPr>
          <p:nvPr>
            <p:ph idx="1"/>
          </p:nvPr>
        </p:nvPicPr>
        <p:blipFill>
          <a:blip r:embed="rId2"/>
          <a:stretch>
            <a:fillRect/>
          </a:stretch>
        </p:blipFill>
        <p:spPr>
          <a:xfrm>
            <a:off x="374238" y="1254849"/>
            <a:ext cx="11475089" cy="1150839"/>
          </a:xfrm>
        </p:spPr>
      </p:pic>
      <p:pic>
        <p:nvPicPr>
          <p:cNvPr id="3" name="Picture 2" descr="A graph with a line drawn on it&#10;&#10;AI-generated content may be incorrect.">
            <a:extLst>
              <a:ext uri="{FF2B5EF4-FFF2-40B4-BE49-F238E27FC236}">
                <a16:creationId xmlns:a16="http://schemas.microsoft.com/office/drawing/2014/main" id="{04006083-FBFB-0A4C-285C-56D2A8B92355}"/>
              </a:ext>
            </a:extLst>
          </p:cNvPr>
          <p:cNvPicPr>
            <a:picLocks noChangeAspect="1"/>
          </p:cNvPicPr>
          <p:nvPr/>
        </p:nvPicPr>
        <p:blipFill>
          <a:blip r:embed="rId3"/>
          <a:stretch>
            <a:fillRect/>
          </a:stretch>
        </p:blipFill>
        <p:spPr>
          <a:xfrm>
            <a:off x="1266993" y="2687159"/>
            <a:ext cx="9437078" cy="3828296"/>
          </a:xfrm>
          <a:prstGeom prst="rect">
            <a:avLst/>
          </a:prstGeom>
        </p:spPr>
      </p:pic>
    </p:spTree>
    <p:extLst>
      <p:ext uri="{BB962C8B-B14F-4D97-AF65-F5344CB8AC3E}">
        <p14:creationId xmlns:p14="http://schemas.microsoft.com/office/powerpoint/2010/main" val="2744424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78E9E1-C9AA-EF44-D1FE-6989F83BA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35A34-BC4A-AED6-F217-F5E4F5FB04A2}"/>
              </a:ext>
            </a:extLst>
          </p:cNvPr>
          <p:cNvSpPr>
            <a:spLocks noGrp="1"/>
          </p:cNvSpPr>
          <p:nvPr>
            <p:ph type="title"/>
          </p:nvPr>
        </p:nvSpPr>
        <p:spPr>
          <a:xfrm>
            <a:off x="366486" y="-79375"/>
            <a:ext cx="11459028" cy="1334634"/>
          </a:xfrm>
        </p:spPr>
        <p:txBody>
          <a:bodyPr/>
          <a:lstStyle/>
          <a:p>
            <a:pPr algn="ctr"/>
            <a:r>
              <a:rPr lang="en-US" b="1">
                <a:latin typeface="Baskerville Old Face"/>
              </a:rPr>
              <a:t>Experimenting with Parameters of Rotor System</a:t>
            </a:r>
            <a:endParaRPr lang="en-US">
              <a:ea typeface="Calibri Light" panose="020F0302020204030204"/>
              <a:cs typeface="Calibri Light" panose="020F0302020204030204"/>
            </a:endParaRPr>
          </a:p>
        </p:txBody>
      </p:sp>
      <p:sp>
        <p:nvSpPr>
          <p:cNvPr id="4" name="TextBox 3">
            <a:extLst>
              <a:ext uri="{FF2B5EF4-FFF2-40B4-BE49-F238E27FC236}">
                <a16:creationId xmlns:a16="http://schemas.microsoft.com/office/drawing/2014/main" id="{9CEB8ADD-DCD6-C389-8C38-0584771C21DA}"/>
              </a:ext>
            </a:extLst>
          </p:cNvPr>
          <p:cNvSpPr txBox="1"/>
          <p:nvPr/>
        </p:nvSpPr>
        <p:spPr>
          <a:xfrm>
            <a:off x="1059628" y="1174682"/>
            <a:ext cx="10069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skerville Old Face"/>
                <a:ea typeface="Calibri"/>
                <a:cs typeface="Calibri"/>
              </a:rPr>
              <a:t>Best Result: </a:t>
            </a:r>
            <a:r>
              <a:rPr lang="en-US" dirty="0" err="1">
                <a:latin typeface="Baskerville Old Face"/>
                <a:ea typeface="Calibri"/>
                <a:cs typeface="Calibri"/>
              </a:rPr>
              <a:t>time_span</a:t>
            </a:r>
            <a:r>
              <a:rPr lang="en-US" dirty="0">
                <a:latin typeface="Baskerville Old Face"/>
                <a:ea typeface="Calibri"/>
                <a:cs typeface="Calibri"/>
              </a:rPr>
              <a:t> = 30s, driving frequency step = 0.5Hz, number of sampling points = 73.33 per second</a:t>
            </a:r>
          </a:p>
        </p:txBody>
      </p:sp>
      <p:pic>
        <p:nvPicPr>
          <p:cNvPr id="5" name="Picture 4">
            <a:extLst>
              <a:ext uri="{FF2B5EF4-FFF2-40B4-BE49-F238E27FC236}">
                <a16:creationId xmlns:a16="http://schemas.microsoft.com/office/drawing/2014/main" id="{3D3CCEEF-706A-E698-95CC-6A968DED7E22}"/>
              </a:ext>
            </a:extLst>
          </p:cNvPr>
          <p:cNvPicPr>
            <a:picLocks noChangeAspect="1"/>
          </p:cNvPicPr>
          <p:nvPr/>
        </p:nvPicPr>
        <p:blipFill>
          <a:blip r:embed="rId2"/>
          <a:stretch>
            <a:fillRect/>
          </a:stretch>
        </p:blipFill>
        <p:spPr>
          <a:xfrm>
            <a:off x="0" y="1632858"/>
            <a:ext cx="12192000" cy="5225143"/>
          </a:xfrm>
          <a:prstGeom prst="rect">
            <a:avLst/>
          </a:prstGeom>
        </p:spPr>
      </p:pic>
    </p:spTree>
    <p:extLst>
      <p:ext uri="{BB962C8B-B14F-4D97-AF65-F5344CB8AC3E}">
        <p14:creationId xmlns:p14="http://schemas.microsoft.com/office/powerpoint/2010/main" val="3612541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D3B4CA-A1E0-9FCB-FB14-A60A8E9E6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DC0A0-CB67-5D92-1B4A-845B0D7C6ED8}"/>
              </a:ext>
            </a:extLst>
          </p:cNvPr>
          <p:cNvSpPr>
            <a:spLocks noGrp="1"/>
          </p:cNvSpPr>
          <p:nvPr>
            <p:ph type="title"/>
          </p:nvPr>
        </p:nvSpPr>
        <p:spPr>
          <a:xfrm>
            <a:off x="373786" y="-103798"/>
            <a:ext cx="11448937" cy="1334580"/>
          </a:xfrm>
        </p:spPr>
        <p:txBody>
          <a:bodyPr/>
          <a:lstStyle/>
          <a:p>
            <a:pPr algn="ctr"/>
            <a:r>
              <a:rPr lang="en-US" b="1" dirty="0">
                <a:latin typeface="Baskerville Old Face"/>
                <a:ea typeface="Calibri Light"/>
                <a:cs typeface="Calibri Light"/>
              </a:rPr>
              <a:t>Experimenting with Parameters of Rotor System</a:t>
            </a:r>
          </a:p>
        </p:txBody>
      </p:sp>
      <p:sp>
        <p:nvSpPr>
          <p:cNvPr id="3" name="TextBox 2">
            <a:extLst>
              <a:ext uri="{FF2B5EF4-FFF2-40B4-BE49-F238E27FC236}">
                <a16:creationId xmlns:a16="http://schemas.microsoft.com/office/drawing/2014/main" id="{6FC5ACD5-0554-15E6-2048-427B0F4524EA}"/>
              </a:ext>
            </a:extLst>
          </p:cNvPr>
          <p:cNvSpPr txBox="1"/>
          <p:nvPr/>
        </p:nvSpPr>
        <p:spPr>
          <a:xfrm>
            <a:off x="1245592" y="1047682"/>
            <a:ext cx="10069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skerville Old Face"/>
                <a:ea typeface="Calibri"/>
                <a:cs typeface="Calibri"/>
              </a:rPr>
              <a:t>Best Result: </a:t>
            </a:r>
            <a:r>
              <a:rPr lang="en-US" err="1">
                <a:latin typeface="Baskerville Old Face"/>
                <a:ea typeface="Calibri"/>
                <a:cs typeface="Calibri"/>
              </a:rPr>
              <a:t>time_span</a:t>
            </a:r>
            <a:r>
              <a:rPr lang="en-US" dirty="0">
                <a:latin typeface="Baskerville Old Face"/>
                <a:ea typeface="Calibri"/>
                <a:cs typeface="Calibri"/>
              </a:rPr>
              <a:t> = 10s, driving frequency step = 0.2Hz, number of sampling points = 50 per second</a:t>
            </a:r>
          </a:p>
        </p:txBody>
      </p:sp>
      <p:pic>
        <p:nvPicPr>
          <p:cNvPr id="5" name="Picture 4" descr="A graph with a blue line&#10;&#10;AI-generated content may be incorrect.">
            <a:extLst>
              <a:ext uri="{FF2B5EF4-FFF2-40B4-BE49-F238E27FC236}">
                <a16:creationId xmlns:a16="http://schemas.microsoft.com/office/drawing/2014/main" id="{3A2EFC54-9D28-B996-0DD2-697A8F5A443B}"/>
              </a:ext>
            </a:extLst>
          </p:cNvPr>
          <p:cNvPicPr>
            <a:picLocks noChangeAspect="1"/>
          </p:cNvPicPr>
          <p:nvPr/>
        </p:nvPicPr>
        <p:blipFill>
          <a:blip r:embed="rId2"/>
          <a:stretch>
            <a:fillRect/>
          </a:stretch>
        </p:blipFill>
        <p:spPr>
          <a:xfrm>
            <a:off x="428343" y="1713900"/>
            <a:ext cx="11335314" cy="4579964"/>
          </a:xfrm>
          <a:prstGeom prst="rect">
            <a:avLst/>
          </a:prstGeom>
        </p:spPr>
      </p:pic>
    </p:spTree>
    <p:extLst>
      <p:ext uri="{BB962C8B-B14F-4D97-AF65-F5344CB8AC3E}">
        <p14:creationId xmlns:p14="http://schemas.microsoft.com/office/powerpoint/2010/main" val="140486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DBE80E2-4708-5F50-EC0A-E7D3BA61A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4E956-73DC-F2BA-DCDE-1E7BF2894F45}"/>
              </a:ext>
            </a:extLst>
          </p:cNvPr>
          <p:cNvSpPr>
            <a:spLocks noGrp="1"/>
          </p:cNvSpPr>
          <p:nvPr>
            <p:ph type="title"/>
          </p:nvPr>
        </p:nvSpPr>
        <p:spPr>
          <a:xfrm>
            <a:off x="373786" y="-103798"/>
            <a:ext cx="11448937" cy="1334580"/>
          </a:xfrm>
        </p:spPr>
        <p:txBody>
          <a:bodyPr/>
          <a:lstStyle/>
          <a:p>
            <a:pPr algn="ctr"/>
            <a:r>
              <a:rPr lang="en-US" b="1" dirty="0">
                <a:latin typeface="Baskerville Old Face"/>
                <a:ea typeface="Calibri Light"/>
                <a:cs typeface="Calibri Light"/>
              </a:rPr>
              <a:t>Experimenting with Parameters of Rotor System</a:t>
            </a:r>
          </a:p>
        </p:txBody>
      </p:sp>
      <p:sp>
        <p:nvSpPr>
          <p:cNvPr id="3" name="TextBox 2">
            <a:extLst>
              <a:ext uri="{FF2B5EF4-FFF2-40B4-BE49-F238E27FC236}">
                <a16:creationId xmlns:a16="http://schemas.microsoft.com/office/drawing/2014/main" id="{86A455B9-E7A7-86C1-C429-A7FC2C84B355}"/>
              </a:ext>
            </a:extLst>
          </p:cNvPr>
          <p:cNvSpPr txBox="1"/>
          <p:nvPr/>
        </p:nvSpPr>
        <p:spPr>
          <a:xfrm>
            <a:off x="1245592" y="1047682"/>
            <a:ext cx="10069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skerville Old Face"/>
                <a:ea typeface="Calibri"/>
                <a:cs typeface="Calibri"/>
              </a:rPr>
              <a:t>Best Result: </a:t>
            </a:r>
            <a:r>
              <a:rPr lang="en-US" err="1">
                <a:latin typeface="Baskerville Old Face"/>
                <a:ea typeface="Calibri"/>
                <a:cs typeface="Calibri"/>
              </a:rPr>
              <a:t>time_span</a:t>
            </a:r>
            <a:r>
              <a:rPr lang="en-US" dirty="0">
                <a:latin typeface="Baskerville Old Face"/>
                <a:ea typeface="Calibri"/>
                <a:cs typeface="Calibri"/>
              </a:rPr>
              <a:t> = 10s, driving frequency step = 0.2Hz, number of sampling points = 50 per second</a:t>
            </a:r>
          </a:p>
        </p:txBody>
      </p:sp>
      <p:pic>
        <p:nvPicPr>
          <p:cNvPr id="4" name="Picture 3">
            <a:extLst>
              <a:ext uri="{FF2B5EF4-FFF2-40B4-BE49-F238E27FC236}">
                <a16:creationId xmlns:a16="http://schemas.microsoft.com/office/drawing/2014/main" id="{B09B4C67-C2D4-846A-F38E-AF6A55A3548A}"/>
              </a:ext>
            </a:extLst>
          </p:cNvPr>
          <p:cNvPicPr>
            <a:picLocks noChangeAspect="1"/>
          </p:cNvPicPr>
          <p:nvPr/>
        </p:nvPicPr>
        <p:blipFill>
          <a:blip r:embed="rId3"/>
          <a:stretch>
            <a:fillRect/>
          </a:stretch>
        </p:blipFill>
        <p:spPr>
          <a:xfrm>
            <a:off x="446379" y="1716080"/>
            <a:ext cx="11299243" cy="4755958"/>
          </a:xfrm>
          <a:prstGeom prst="rect">
            <a:avLst/>
          </a:prstGeom>
        </p:spPr>
      </p:pic>
    </p:spTree>
    <p:extLst>
      <p:ext uri="{BB962C8B-B14F-4D97-AF65-F5344CB8AC3E}">
        <p14:creationId xmlns:p14="http://schemas.microsoft.com/office/powerpoint/2010/main" val="3252400863"/>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3A70A1-ED1D-5FA1-7148-4622FBB7C9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961D8-F32D-E3FB-E380-37CD7E512443}"/>
              </a:ext>
            </a:extLst>
          </p:cNvPr>
          <p:cNvSpPr>
            <a:spLocks noGrp="1"/>
          </p:cNvSpPr>
          <p:nvPr>
            <p:ph type="title"/>
          </p:nvPr>
        </p:nvSpPr>
        <p:spPr>
          <a:xfrm>
            <a:off x="373786" y="-103798"/>
            <a:ext cx="11448937" cy="1334580"/>
          </a:xfrm>
        </p:spPr>
        <p:txBody>
          <a:bodyPr/>
          <a:lstStyle/>
          <a:p>
            <a:pPr algn="ctr"/>
            <a:r>
              <a:rPr lang="en-US" b="1" dirty="0">
                <a:latin typeface="Baskerville Old Face"/>
                <a:ea typeface="Calibri Light"/>
                <a:cs typeface="Calibri Light"/>
              </a:rPr>
              <a:t>Experimenting with Parameters of Rotor System</a:t>
            </a:r>
          </a:p>
        </p:txBody>
      </p:sp>
      <p:sp>
        <p:nvSpPr>
          <p:cNvPr id="3" name="TextBox 2">
            <a:extLst>
              <a:ext uri="{FF2B5EF4-FFF2-40B4-BE49-F238E27FC236}">
                <a16:creationId xmlns:a16="http://schemas.microsoft.com/office/drawing/2014/main" id="{7AF87F0D-E533-97B1-43A0-813075C07CB5}"/>
              </a:ext>
            </a:extLst>
          </p:cNvPr>
          <p:cNvSpPr txBox="1"/>
          <p:nvPr/>
        </p:nvSpPr>
        <p:spPr>
          <a:xfrm>
            <a:off x="1245592" y="1047682"/>
            <a:ext cx="10069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Baskerville Old Face"/>
                <a:ea typeface="Calibri"/>
                <a:cs typeface="Calibri"/>
              </a:rPr>
              <a:t>time_span</a:t>
            </a:r>
            <a:r>
              <a:rPr lang="en-US" dirty="0">
                <a:latin typeface="Baskerville Old Face"/>
                <a:ea typeface="Calibri"/>
                <a:cs typeface="Calibri"/>
              </a:rPr>
              <a:t> = 5s, driving frequency step = 0.1Hz, number of sampling points = 100 per second</a:t>
            </a:r>
          </a:p>
        </p:txBody>
      </p:sp>
      <p:pic>
        <p:nvPicPr>
          <p:cNvPr id="5" name="Picture 4" descr="A graph with a line and a red line&#10;&#10;AI-generated content may be incorrect.">
            <a:extLst>
              <a:ext uri="{FF2B5EF4-FFF2-40B4-BE49-F238E27FC236}">
                <a16:creationId xmlns:a16="http://schemas.microsoft.com/office/drawing/2014/main" id="{58A2C44C-0B61-EC8C-E07A-806BC2778000}"/>
              </a:ext>
            </a:extLst>
          </p:cNvPr>
          <p:cNvPicPr>
            <a:picLocks noChangeAspect="1"/>
          </p:cNvPicPr>
          <p:nvPr/>
        </p:nvPicPr>
        <p:blipFill>
          <a:blip r:embed="rId3"/>
          <a:stretch>
            <a:fillRect/>
          </a:stretch>
        </p:blipFill>
        <p:spPr>
          <a:xfrm>
            <a:off x="374237" y="1712938"/>
            <a:ext cx="11542722" cy="4838892"/>
          </a:xfrm>
          <a:prstGeom prst="rect">
            <a:avLst/>
          </a:prstGeom>
        </p:spPr>
      </p:pic>
    </p:spTree>
    <p:extLst>
      <p:ext uri="{BB962C8B-B14F-4D97-AF65-F5344CB8AC3E}">
        <p14:creationId xmlns:p14="http://schemas.microsoft.com/office/powerpoint/2010/main" val="34434550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9BD046-9AD2-3080-3D85-F37B3C5F4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2D061-881D-4077-BCF8-CF2A83D0E65D}"/>
              </a:ext>
            </a:extLst>
          </p:cNvPr>
          <p:cNvSpPr>
            <a:spLocks noGrp="1"/>
          </p:cNvSpPr>
          <p:nvPr>
            <p:ph type="title"/>
          </p:nvPr>
        </p:nvSpPr>
        <p:spPr>
          <a:xfrm>
            <a:off x="373786" y="-103798"/>
            <a:ext cx="11448937" cy="1334580"/>
          </a:xfrm>
        </p:spPr>
        <p:txBody>
          <a:bodyPr/>
          <a:lstStyle/>
          <a:p>
            <a:pPr algn="ctr"/>
            <a:r>
              <a:rPr lang="en-US" b="1" dirty="0">
                <a:latin typeface="Baskerville Old Face"/>
                <a:ea typeface="Calibri Light"/>
                <a:cs typeface="Calibri Light"/>
              </a:rPr>
              <a:t>Experimenting with Parameters of Rotor System</a:t>
            </a:r>
          </a:p>
        </p:txBody>
      </p:sp>
      <p:pic>
        <p:nvPicPr>
          <p:cNvPr id="4" name="Picture 3" descr="A screen shot of a computer&#10;&#10;AI-generated content may be incorrect.">
            <a:extLst>
              <a:ext uri="{FF2B5EF4-FFF2-40B4-BE49-F238E27FC236}">
                <a16:creationId xmlns:a16="http://schemas.microsoft.com/office/drawing/2014/main" id="{FBE1D8A3-4C84-8A08-6427-2EE4949982F4}"/>
              </a:ext>
            </a:extLst>
          </p:cNvPr>
          <p:cNvPicPr>
            <a:picLocks noChangeAspect="1"/>
          </p:cNvPicPr>
          <p:nvPr/>
        </p:nvPicPr>
        <p:blipFill>
          <a:blip r:embed="rId2"/>
          <a:stretch>
            <a:fillRect/>
          </a:stretch>
        </p:blipFill>
        <p:spPr>
          <a:xfrm>
            <a:off x="4536" y="1712406"/>
            <a:ext cx="12192000" cy="4376615"/>
          </a:xfrm>
          <a:prstGeom prst="rect">
            <a:avLst/>
          </a:prstGeom>
        </p:spPr>
      </p:pic>
    </p:spTree>
    <p:extLst>
      <p:ext uri="{BB962C8B-B14F-4D97-AF65-F5344CB8AC3E}">
        <p14:creationId xmlns:p14="http://schemas.microsoft.com/office/powerpoint/2010/main" val="1805734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F8CED5-E321-841D-2035-110E615749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4EF978-BE50-6BE6-E6E8-202A52DE0723}"/>
              </a:ext>
            </a:extLst>
          </p:cNvPr>
          <p:cNvSpPr>
            <a:spLocks noGrp="1"/>
          </p:cNvSpPr>
          <p:nvPr>
            <p:ph type="title"/>
          </p:nvPr>
        </p:nvSpPr>
        <p:spPr>
          <a:xfrm>
            <a:off x="373786" y="-103798"/>
            <a:ext cx="11448937" cy="1334580"/>
          </a:xfrm>
        </p:spPr>
        <p:txBody>
          <a:bodyPr/>
          <a:lstStyle/>
          <a:p>
            <a:pPr algn="ctr"/>
            <a:r>
              <a:rPr lang="en-US" b="1" dirty="0">
                <a:latin typeface="Baskerville Old Face"/>
                <a:ea typeface="Calibri Light"/>
                <a:cs typeface="Calibri Light"/>
              </a:rPr>
              <a:t>Experimenting with Parameters of Rotor System</a:t>
            </a:r>
          </a:p>
        </p:txBody>
      </p:sp>
      <p:sp>
        <p:nvSpPr>
          <p:cNvPr id="3" name="TextBox 2">
            <a:extLst>
              <a:ext uri="{FF2B5EF4-FFF2-40B4-BE49-F238E27FC236}">
                <a16:creationId xmlns:a16="http://schemas.microsoft.com/office/drawing/2014/main" id="{BC9D9427-3DF5-1E4A-702C-C71C49EBFDAB}"/>
              </a:ext>
            </a:extLst>
          </p:cNvPr>
          <p:cNvSpPr txBox="1"/>
          <p:nvPr/>
        </p:nvSpPr>
        <p:spPr>
          <a:xfrm>
            <a:off x="1245592" y="1047682"/>
            <a:ext cx="10069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Baskerville Old Face"/>
                <a:ea typeface="Calibri"/>
                <a:cs typeface="Calibri"/>
              </a:rPr>
              <a:t>time_span</a:t>
            </a:r>
            <a:r>
              <a:rPr lang="en-US" dirty="0">
                <a:latin typeface="Baskerville Old Face"/>
                <a:ea typeface="Calibri"/>
                <a:cs typeface="Calibri"/>
              </a:rPr>
              <a:t> = 10s, driving frequency step = 0.2Hz, number of sampling points = 100 per second</a:t>
            </a:r>
          </a:p>
        </p:txBody>
      </p:sp>
      <p:pic>
        <p:nvPicPr>
          <p:cNvPr id="4" name="Picture 3" descr="A graph with a blue line&#10;&#10;AI-generated content may be incorrect.">
            <a:extLst>
              <a:ext uri="{FF2B5EF4-FFF2-40B4-BE49-F238E27FC236}">
                <a16:creationId xmlns:a16="http://schemas.microsoft.com/office/drawing/2014/main" id="{BF3E9EBE-931E-1E20-2769-2D606D48DE26}"/>
              </a:ext>
            </a:extLst>
          </p:cNvPr>
          <p:cNvPicPr>
            <a:picLocks noChangeAspect="1"/>
          </p:cNvPicPr>
          <p:nvPr/>
        </p:nvPicPr>
        <p:blipFill>
          <a:blip r:embed="rId2"/>
          <a:stretch>
            <a:fillRect/>
          </a:stretch>
        </p:blipFill>
        <p:spPr>
          <a:xfrm>
            <a:off x="4536" y="1576555"/>
            <a:ext cx="12192000" cy="4983960"/>
          </a:xfrm>
          <a:prstGeom prst="rect">
            <a:avLst/>
          </a:prstGeom>
        </p:spPr>
      </p:pic>
    </p:spTree>
    <p:extLst>
      <p:ext uri="{BB962C8B-B14F-4D97-AF65-F5344CB8AC3E}">
        <p14:creationId xmlns:p14="http://schemas.microsoft.com/office/powerpoint/2010/main" val="2265008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999545-50C0-D23D-998E-EEAB678DDA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FF75E-D701-807C-E129-EC8B53405520}"/>
              </a:ext>
            </a:extLst>
          </p:cNvPr>
          <p:cNvSpPr>
            <a:spLocks noGrp="1"/>
          </p:cNvSpPr>
          <p:nvPr>
            <p:ph type="title"/>
          </p:nvPr>
        </p:nvSpPr>
        <p:spPr>
          <a:xfrm>
            <a:off x="373786" y="-103798"/>
            <a:ext cx="11448937" cy="1334580"/>
          </a:xfrm>
        </p:spPr>
        <p:txBody>
          <a:bodyPr/>
          <a:lstStyle/>
          <a:p>
            <a:pPr algn="ctr"/>
            <a:r>
              <a:rPr lang="en-US" b="1" dirty="0">
                <a:latin typeface="Baskerville Old Face"/>
                <a:ea typeface="Calibri Light"/>
                <a:cs typeface="Calibri Light"/>
              </a:rPr>
              <a:t>Experimenting with Parameters of Rotor System</a:t>
            </a:r>
          </a:p>
        </p:txBody>
      </p:sp>
      <p:sp>
        <p:nvSpPr>
          <p:cNvPr id="3" name="TextBox 2">
            <a:extLst>
              <a:ext uri="{FF2B5EF4-FFF2-40B4-BE49-F238E27FC236}">
                <a16:creationId xmlns:a16="http://schemas.microsoft.com/office/drawing/2014/main" id="{B1B480E8-EA68-5041-44B1-204F3E7B5FF5}"/>
              </a:ext>
            </a:extLst>
          </p:cNvPr>
          <p:cNvSpPr txBox="1"/>
          <p:nvPr/>
        </p:nvSpPr>
        <p:spPr>
          <a:xfrm>
            <a:off x="1245592" y="1047682"/>
            <a:ext cx="10069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Baskerville Old Face"/>
                <a:ea typeface="Calibri"/>
                <a:cs typeface="Calibri"/>
              </a:rPr>
              <a:t>time_span</a:t>
            </a:r>
            <a:r>
              <a:rPr lang="en-US" dirty="0">
                <a:latin typeface="Baskerville Old Face"/>
                <a:ea typeface="Calibri"/>
                <a:cs typeface="Calibri"/>
              </a:rPr>
              <a:t> = 10s, driving frequency step = 0.2Hz, number of sampling points = 100 per second</a:t>
            </a:r>
          </a:p>
        </p:txBody>
      </p:sp>
      <p:pic>
        <p:nvPicPr>
          <p:cNvPr id="5" name="Picture 4" descr="A graph with a line&#10;&#10;AI-generated content may be incorrect.">
            <a:extLst>
              <a:ext uri="{FF2B5EF4-FFF2-40B4-BE49-F238E27FC236}">
                <a16:creationId xmlns:a16="http://schemas.microsoft.com/office/drawing/2014/main" id="{B285BD06-3DCE-95E7-2AE7-63F1807ED8E2}"/>
              </a:ext>
            </a:extLst>
          </p:cNvPr>
          <p:cNvPicPr>
            <a:picLocks noChangeAspect="1"/>
          </p:cNvPicPr>
          <p:nvPr/>
        </p:nvPicPr>
        <p:blipFill>
          <a:blip r:embed="rId2"/>
          <a:stretch>
            <a:fillRect/>
          </a:stretch>
        </p:blipFill>
        <p:spPr>
          <a:xfrm>
            <a:off x="4536" y="1621212"/>
            <a:ext cx="12192000" cy="5148649"/>
          </a:xfrm>
          <a:prstGeom prst="rect">
            <a:avLst/>
          </a:prstGeom>
        </p:spPr>
      </p:pic>
    </p:spTree>
    <p:extLst>
      <p:ext uri="{BB962C8B-B14F-4D97-AF65-F5344CB8AC3E}">
        <p14:creationId xmlns:p14="http://schemas.microsoft.com/office/powerpoint/2010/main" val="1993143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B4F636-9683-D89E-6C84-B5D1E83189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677C9-1EEA-2B3B-E1A4-FB528A54CF13}"/>
              </a:ext>
            </a:extLst>
          </p:cNvPr>
          <p:cNvSpPr>
            <a:spLocks noGrp="1"/>
          </p:cNvSpPr>
          <p:nvPr>
            <p:ph type="title"/>
          </p:nvPr>
        </p:nvSpPr>
        <p:spPr>
          <a:xfrm>
            <a:off x="373786" y="-103798"/>
            <a:ext cx="11448937" cy="1334580"/>
          </a:xfrm>
        </p:spPr>
        <p:txBody>
          <a:bodyPr/>
          <a:lstStyle/>
          <a:p>
            <a:pPr algn="ctr"/>
            <a:r>
              <a:rPr lang="en-US" b="1" dirty="0">
                <a:latin typeface="Baskerville Old Face"/>
                <a:ea typeface="Calibri Light"/>
                <a:cs typeface="Calibri Light"/>
              </a:rPr>
              <a:t>Experimenting with Parameters of Rotor System</a:t>
            </a:r>
          </a:p>
        </p:txBody>
      </p:sp>
      <p:sp>
        <p:nvSpPr>
          <p:cNvPr id="3" name="TextBox 2">
            <a:extLst>
              <a:ext uri="{FF2B5EF4-FFF2-40B4-BE49-F238E27FC236}">
                <a16:creationId xmlns:a16="http://schemas.microsoft.com/office/drawing/2014/main" id="{27C7F1C6-BD2C-3B41-AC90-BD5E824434DB}"/>
              </a:ext>
            </a:extLst>
          </p:cNvPr>
          <p:cNvSpPr txBox="1"/>
          <p:nvPr/>
        </p:nvSpPr>
        <p:spPr>
          <a:xfrm>
            <a:off x="1245592" y="1047682"/>
            <a:ext cx="10069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Baskerville Old Face"/>
                <a:ea typeface="Calibri"/>
                <a:cs typeface="Calibri"/>
              </a:rPr>
              <a:t>time_span</a:t>
            </a:r>
            <a:r>
              <a:rPr lang="en-US" dirty="0">
                <a:latin typeface="Baskerville Old Face"/>
                <a:ea typeface="Calibri"/>
                <a:cs typeface="Calibri"/>
              </a:rPr>
              <a:t> = 5s, driving frequency step = 0.2Hz, number of sampling points = 200 per second</a:t>
            </a:r>
          </a:p>
        </p:txBody>
      </p:sp>
      <p:pic>
        <p:nvPicPr>
          <p:cNvPr id="4" name="Picture 3" descr="A graph with a blue line&#10;&#10;AI-generated content may be incorrect.">
            <a:extLst>
              <a:ext uri="{FF2B5EF4-FFF2-40B4-BE49-F238E27FC236}">
                <a16:creationId xmlns:a16="http://schemas.microsoft.com/office/drawing/2014/main" id="{D773A59E-C3ED-BCCD-A741-22EF055DABB1}"/>
              </a:ext>
            </a:extLst>
          </p:cNvPr>
          <p:cNvPicPr>
            <a:picLocks noChangeAspect="1"/>
          </p:cNvPicPr>
          <p:nvPr/>
        </p:nvPicPr>
        <p:blipFill>
          <a:blip r:embed="rId2"/>
          <a:stretch>
            <a:fillRect/>
          </a:stretch>
        </p:blipFill>
        <p:spPr>
          <a:xfrm>
            <a:off x="4536" y="1869306"/>
            <a:ext cx="12192000" cy="4988105"/>
          </a:xfrm>
          <a:prstGeom prst="rect">
            <a:avLst/>
          </a:prstGeom>
        </p:spPr>
      </p:pic>
    </p:spTree>
    <p:extLst>
      <p:ext uri="{BB962C8B-B14F-4D97-AF65-F5344CB8AC3E}">
        <p14:creationId xmlns:p14="http://schemas.microsoft.com/office/powerpoint/2010/main" val="209566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527C4B-48DD-80A3-B66D-0BF975D6B6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01737-C749-9363-8964-87091C7AACA3}"/>
              </a:ext>
            </a:extLst>
          </p:cNvPr>
          <p:cNvSpPr>
            <a:spLocks noGrp="1"/>
          </p:cNvSpPr>
          <p:nvPr>
            <p:ph type="title"/>
          </p:nvPr>
        </p:nvSpPr>
        <p:spPr>
          <a:xfrm>
            <a:off x="373786" y="-103798"/>
            <a:ext cx="11448937" cy="1334580"/>
          </a:xfrm>
        </p:spPr>
        <p:txBody>
          <a:bodyPr/>
          <a:lstStyle/>
          <a:p>
            <a:pPr algn="ctr"/>
            <a:r>
              <a:rPr lang="en-US" b="1" dirty="0">
                <a:latin typeface="Baskerville Old Face"/>
                <a:ea typeface="Calibri Light"/>
                <a:cs typeface="Calibri Light"/>
              </a:rPr>
              <a:t>Experimenting with Parameters of Rotor System</a:t>
            </a:r>
          </a:p>
        </p:txBody>
      </p:sp>
      <p:sp>
        <p:nvSpPr>
          <p:cNvPr id="3" name="TextBox 2">
            <a:extLst>
              <a:ext uri="{FF2B5EF4-FFF2-40B4-BE49-F238E27FC236}">
                <a16:creationId xmlns:a16="http://schemas.microsoft.com/office/drawing/2014/main" id="{3BAB0CB6-A725-F5EB-4DB6-8DDA2A3AA2EE}"/>
              </a:ext>
            </a:extLst>
          </p:cNvPr>
          <p:cNvSpPr txBox="1"/>
          <p:nvPr/>
        </p:nvSpPr>
        <p:spPr>
          <a:xfrm>
            <a:off x="1245592" y="1047682"/>
            <a:ext cx="10069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Baskerville Old Face"/>
                <a:ea typeface="Calibri"/>
                <a:cs typeface="Calibri"/>
              </a:rPr>
              <a:t>time_span</a:t>
            </a:r>
            <a:r>
              <a:rPr lang="en-US" dirty="0">
                <a:latin typeface="Baskerville Old Face"/>
                <a:ea typeface="Calibri"/>
                <a:cs typeface="Calibri"/>
              </a:rPr>
              <a:t> = 5s, driving frequency step = 0.2Hz, number of sampling points = 200 per second</a:t>
            </a:r>
          </a:p>
        </p:txBody>
      </p:sp>
      <p:pic>
        <p:nvPicPr>
          <p:cNvPr id="5" name="Picture 4" descr="A graph with a line graph&#10;&#10;AI-generated content may be incorrect.">
            <a:extLst>
              <a:ext uri="{FF2B5EF4-FFF2-40B4-BE49-F238E27FC236}">
                <a16:creationId xmlns:a16="http://schemas.microsoft.com/office/drawing/2014/main" id="{58A17D89-8CA9-09FC-5D21-00168EB86667}"/>
              </a:ext>
            </a:extLst>
          </p:cNvPr>
          <p:cNvPicPr>
            <a:picLocks noChangeAspect="1"/>
          </p:cNvPicPr>
          <p:nvPr/>
        </p:nvPicPr>
        <p:blipFill>
          <a:blip r:embed="rId2"/>
          <a:stretch>
            <a:fillRect/>
          </a:stretch>
        </p:blipFill>
        <p:spPr>
          <a:xfrm>
            <a:off x="4536" y="1575249"/>
            <a:ext cx="12192000" cy="5195216"/>
          </a:xfrm>
          <a:prstGeom prst="rect">
            <a:avLst/>
          </a:prstGeom>
        </p:spPr>
      </p:pic>
    </p:spTree>
    <p:extLst>
      <p:ext uri="{BB962C8B-B14F-4D97-AF65-F5344CB8AC3E}">
        <p14:creationId xmlns:p14="http://schemas.microsoft.com/office/powerpoint/2010/main" val="3952734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FF5F0D-FBC8-57A4-B84D-8387D6D34E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7AC59-8B87-1878-36EA-1229E6B93AAC}"/>
              </a:ext>
            </a:extLst>
          </p:cNvPr>
          <p:cNvSpPr>
            <a:spLocks noGrp="1"/>
          </p:cNvSpPr>
          <p:nvPr>
            <p:ph type="title"/>
          </p:nvPr>
        </p:nvSpPr>
        <p:spPr>
          <a:xfrm>
            <a:off x="373786" y="-103798"/>
            <a:ext cx="11448937" cy="1334580"/>
          </a:xfrm>
        </p:spPr>
        <p:txBody>
          <a:bodyPr/>
          <a:lstStyle/>
          <a:p>
            <a:pPr algn="ctr"/>
            <a:r>
              <a:rPr lang="en-US" b="1" dirty="0">
                <a:latin typeface="Baskerville Old Face"/>
                <a:ea typeface="Calibri Light"/>
                <a:cs typeface="Calibri Light"/>
              </a:rPr>
              <a:t>Experimenting with Parameters of Rotor System</a:t>
            </a:r>
          </a:p>
        </p:txBody>
      </p:sp>
      <p:sp>
        <p:nvSpPr>
          <p:cNvPr id="4" name="TextBox 3">
            <a:extLst>
              <a:ext uri="{FF2B5EF4-FFF2-40B4-BE49-F238E27FC236}">
                <a16:creationId xmlns:a16="http://schemas.microsoft.com/office/drawing/2014/main" id="{29AE45C9-5A7E-D2B5-D5CE-4AF829CCE63E}"/>
              </a:ext>
            </a:extLst>
          </p:cNvPr>
          <p:cNvSpPr txBox="1"/>
          <p:nvPr/>
        </p:nvSpPr>
        <p:spPr>
          <a:xfrm>
            <a:off x="975480" y="714446"/>
            <a:ext cx="10846731" cy="101566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i="1" u="sng" dirty="0">
                <a:latin typeface="Baskerville Old Face"/>
                <a:ea typeface="Calibri"/>
                <a:cs typeface="Calibri"/>
              </a:rPr>
              <a:t>Interpretations</a:t>
            </a:r>
            <a:endParaRPr lang="en-US" dirty="0">
              <a:ea typeface="Calibri" panose="020F0502020204030204"/>
              <a:cs typeface="Calibri" panose="020F0502020204030204"/>
            </a:endParaRPr>
          </a:p>
          <a:p>
            <a:pPr marL="285750" indent="-285750">
              <a:lnSpc>
                <a:spcPct val="150000"/>
              </a:lnSpc>
              <a:buFont typeface="Wingdings"/>
              <a:buChar char="§"/>
            </a:pPr>
            <a:r>
              <a:rPr lang="en-US" dirty="0">
                <a:latin typeface="Baskerville Old Face"/>
                <a:ea typeface="Calibri"/>
                <a:cs typeface="Calibri"/>
              </a:rPr>
              <a:t>Increasing the number of sampling points per second does not change anything. </a:t>
            </a:r>
          </a:p>
          <a:p>
            <a:pPr marL="285750" indent="-285750">
              <a:lnSpc>
                <a:spcPct val="150000"/>
              </a:lnSpc>
              <a:buFont typeface="Wingdings"/>
              <a:buChar char="§"/>
            </a:pPr>
            <a:r>
              <a:rPr lang="en-US" dirty="0">
                <a:latin typeface="Baskerville Old Face"/>
                <a:ea typeface="Calibri"/>
                <a:cs typeface="Calibri"/>
              </a:rPr>
              <a:t>Minimum step-up frequency for reasonable runtime is around 0.1Hz for a time span of 10 to 30s. </a:t>
            </a:r>
          </a:p>
          <a:p>
            <a:pPr marL="285750" indent="-285750">
              <a:lnSpc>
                <a:spcPct val="150000"/>
              </a:lnSpc>
              <a:buFont typeface="Wingdings"/>
              <a:buChar char="§"/>
            </a:pPr>
            <a:r>
              <a:rPr lang="en-US" dirty="0">
                <a:latin typeface="Baskerville Old Face"/>
                <a:ea typeface="Calibri"/>
                <a:cs typeface="Calibri"/>
              </a:rPr>
              <a:t>Reducing number of sampling points (in this case halved) for a time span avoids expensive computation. </a:t>
            </a:r>
          </a:p>
          <a:p>
            <a:pPr marL="285750" indent="-285750">
              <a:lnSpc>
                <a:spcPct val="150000"/>
              </a:lnSpc>
              <a:buFont typeface="Wingdings"/>
              <a:buChar char="§"/>
            </a:pPr>
            <a:r>
              <a:rPr lang="en-US" dirty="0">
                <a:latin typeface="Baskerville Old Face"/>
                <a:ea typeface="Calibri"/>
                <a:cs typeface="Calibri"/>
              </a:rPr>
              <a:t>Negative effect in reduction of sampling points for a time span mitigated by decrease in step-up frequency. </a:t>
            </a:r>
          </a:p>
          <a:p>
            <a:pPr marL="285750" indent="-285750">
              <a:lnSpc>
                <a:spcPct val="150000"/>
              </a:lnSpc>
              <a:buFont typeface="Wingdings"/>
              <a:buChar char="§"/>
            </a:pPr>
            <a:r>
              <a:rPr lang="en-US" dirty="0">
                <a:latin typeface="Baskerville Old Face"/>
                <a:ea typeface="Calibri"/>
                <a:cs typeface="Calibri"/>
              </a:rPr>
              <a:t>Increase in sampling points together with decrease in frequency step sizes gives the best results (next slide). But too many sampling points does not give the best result.</a:t>
            </a:r>
          </a:p>
          <a:p>
            <a:pPr marL="285750" indent="-285750">
              <a:lnSpc>
                <a:spcPct val="150000"/>
              </a:lnSpc>
              <a:buFont typeface="Wingdings"/>
              <a:buChar char="§"/>
            </a:pPr>
            <a:r>
              <a:rPr lang="en-US" dirty="0">
                <a:latin typeface="Baskerville Old Face"/>
                <a:ea typeface="Calibri"/>
                <a:cs typeface="Calibri"/>
              </a:rPr>
              <a:t>Too small step size also does not give best result (0.2Hz better than 0.1Hz for </a:t>
            </a:r>
            <a:r>
              <a:rPr lang="en-US" dirty="0" err="1">
                <a:latin typeface="Baskerville Old Face"/>
                <a:ea typeface="Calibri"/>
                <a:cs typeface="Calibri"/>
              </a:rPr>
              <a:t>time_span</a:t>
            </a:r>
            <a:r>
              <a:rPr lang="en-US" dirty="0">
                <a:latin typeface="Baskerville Old Face"/>
                <a:ea typeface="Calibri"/>
                <a:cs typeface="Calibri"/>
              </a:rPr>
              <a:t> = 10s).</a:t>
            </a:r>
          </a:p>
          <a:p>
            <a:pPr>
              <a:lnSpc>
                <a:spcPct val="150000"/>
              </a:lnSpc>
            </a:pPr>
            <a:r>
              <a:rPr lang="en-US" sz="2400" b="1" i="1" dirty="0">
                <a:latin typeface="Baskerville Old Face"/>
                <a:ea typeface="Calibri"/>
                <a:cs typeface="Calibri"/>
              </a:rPr>
              <a:t>Conclusion</a:t>
            </a:r>
          </a:p>
          <a:p>
            <a:pPr>
              <a:lnSpc>
                <a:spcPct val="150000"/>
              </a:lnSpc>
            </a:pPr>
            <a:r>
              <a:rPr lang="en-US" dirty="0">
                <a:latin typeface="Baskerville Old Face"/>
                <a:ea typeface="Calibri"/>
                <a:cs typeface="Calibri"/>
              </a:rPr>
              <a:t>**Expensiveness of computation decreases with decreasing sampling points, decreasing time span and increasing step size. </a:t>
            </a:r>
          </a:p>
          <a:p>
            <a:pPr>
              <a:lnSpc>
                <a:spcPct val="150000"/>
              </a:lnSpc>
            </a:pPr>
            <a:r>
              <a:rPr lang="en-US" dirty="0">
                <a:latin typeface="Baskerville Old Face"/>
                <a:ea typeface="Calibri"/>
                <a:cs typeface="Calibri"/>
              </a:rPr>
              <a:t>**Greater delay in decay of rotor frequency caused by sufficiently high number of sampling points per second and sufficiently small driving frequency step size (sufficient information and less effects of damping caused by abruptness of driving frequency changes). </a:t>
            </a:r>
          </a:p>
          <a:p>
            <a:pPr marL="285750" indent="-285750">
              <a:lnSpc>
                <a:spcPct val="150000"/>
              </a:lnSpc>
              <a:buFont typeface="Wingdings"/>
              <a:buChar char="§"/>
            </a:pPr>
            <a:endParaRPr lang="en-US" dirty="0">
              <a:latin typeface="Baskerville Old Face"/>
              <a:ea typeface="Calibri"/>
              <a:cs typeface="Calibri"/>
            </a:endParaRPr>
          </a:p>
          <a:p>
            <a:pPr marL="285750" indent="-285750">
              <a:lnSpc>
                <a:spcPct val="150000"/>
              </a:lnSpc>
              <a:buFont typeface="Wingdings"/>
              <a:buChar char="§"/>
            </a:pPr>
            <a:endParaRPr lang="en-US" dirty="0">
              <a:latin typeface="Baskerville Old Face"/>
              <a:ea typeface="Calibri"/>
              <a:cs typeface="Calibri"/>
            </a:endParaRPr>
          </a:p>
          <a:p>
            <a:pPr marL="285750" indent="-285750">
              <a:buFont typeface="Wingdings"/>
              <a:buChar char="§"/>
            </a:pPr>
            <a:endParaRPr lang="en-US" dirty="0">
              <a:latin typeface="Baskerville Old Face"/>
              <a:ea typeface="Calibri"/>
              <a:cs typeface="Calibri"/>
            </a:endParaRPr>
          </a:p>
          <a:p>
            <a:pPr marL="285750" indent="-285750">
              <a:buFont typeface="Wingdings"/>
              <a:buChar char="§"/>
            </a:pPr>
            <a:endParaRPr lang="en-US" dirty="0">
              <a:latin typeface="Baskerville Old Face"/>
              <a:ea typeface="Calibri"/>
              <a:cs typeface="Calibri"/>
            </a:endParaRPr>
          </a:p>
          <a:p>
            <a:pPr marL="285750" indent="-285750">
              <a:buFont typeface="Wingdings"/>
              <a:buChar char="§"/>
            </a:pPr>
            <a:endParaRPr lang="en-US" dirty="0">
              <a:latin typeface="Baskerville Old Face"/>
              <a:ea typeface="Calibri"/>
              <a:cs typeface="Calibri"/>
            </a:endParaRPr>
          </a:p>
          <a:p>
            <a:pPr marL="285750" indent="-285750">
              <a:buFont typeface="Wingdings"/>
              <a:buChar char="§"/>
            </a:pPr>
            <a:endParaRPr lang="en-US" dirty="0">
              <a:latin typeface="Baskerville Old Face"/>
              <a:ea typeface="Calibri"/>
              <a:cs typeface="Calibri"/>
            </a:endParaRPr>
          </a:p>
          <a:p>
            <a:pPr marL="285750" indent="-285750">
              <a:buFont typeface="Wingdings"/>
              <a:buChar char="§"/>
            </a:pPr>
            <a:endParaRPr lang="en-US" dirty="0">
              <a:latin typeface="Calibri" panose="020F0502020204030204"/>
              <a:ea typeface="Calibri"/>
              <a:cs typeface="Calibri"/>
            </a:endParaRPr>
          </a:p>
          <a:p>
            <a:endParaRPr lang="en-US">
              <a:latin typeface="Calibri" panose="020F0502020204030204"/>
              <a:ea typeface="Calibri"/>
              <a:cs typeface="Calibri"/>
            </a:endParaRPr>
          </a:p>
          <a:p>
            <a:endParaRPr lang="en-US" sz="2400" b="1" i="1" u="sng" dirty="0">
              <a:latin typeface="Baskerville Old Face"/>
              <a:ea typeface="Calibri"/>
              <a:cs typeface="Calibri"/>
            </a:endParaRPr>
          </a:p>
          <a:p>
            <a:endParaRPr lang="en-US" sz="2400" b="1" i="1" u="sng" dirty="0">
              <a:latin typeface="Baskerville Old Face"/>
              <a:ea typeface="Calibri"/>
              <a:cs typeface="Calibri"/>
            </a:endParaRPr>
          </a:p>
          <a:p>
            <a:pPr marL="342900" indent="-342900">
              <a:buFont typeface="Wingdings"/>
              <a:buChar char="§"/>
            </a:pPr>
            <a:endParaRPr lang="en-US" sz="2400" dirty="0">
              <a:latin typeface="Baskerville Old Face"/>
              <a:ea typeface="Calibri"/>
              <a:cs typeface="Calibri"/>
            </a:endParaRPr>
          </a:p>
          <a:p>
            <a:endParaRPr lang="en-US" sz="2400" dirty="0">
              <a:latin typeface="Baskerville Old Face"/>
              <a:ea typeface="Calibri"/>
              <a:cs typeface="Calibri"/>
            </a:endParaRPr>
          </a:p>
        </p:txBody>
      </p:sp>
    </p:spTree>
    <p:extLst>
      <p:ext uri="{BB962C8B-B14F-4D97-AF65-F5344CB8AC3E}">
        <p14:creationId xmlns:p14="http://schemas.microsoft.com/office/powerpoint/2010/main" val="220313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D60C9-7114-F6ED-D0AE-47118C24C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0C1BAA-107A-BADB-971E-5ED4CB955E5D}"/>
              </a:ext>
            </a:extLst>
          </p:cNvPr>
          <p:cNvSpPr>
            <a:spLocks noGrp="1"/>
          </p:cNvSpPr>
          <p:nvPr>
            <p:ph type="title"/>
          </p:nvPr>
        </p:nvSpPr>
        <p:spPr>
          <a:xfrm>
            <a:off x="373786" y="-94"/>
            <a:ext cx="11448937" cy="1334580"/>
          </a:xfrm>
        </p:spPr>
        <p:txBody>
          <a:bodyPr/>
          <a:lstStyle/>
          <a:p>
            <a:pPr algn="ctr"/>
            <a:r>
              <a:rPr lang="en-US" b="1" dirty="0">
                <a:latin typeface="Baskerville Old Face"/>
                <a:ea typeface="Calibri Light"/>
                <a:cs typeface="Calibri Light"/>
              </a:rPr>
              <a:t>Experimenting with Parameters of Rotor System</a:t>
            </a:r>
          </a:p>
        </p:txBody>
      </p:sp>
      <p:pic>
        <p:nvPicPr>
          <p:cNvPr id="4" name="Content Placeholder 3" descr="A black background with yellow text&#10;&#10;AI-generated content may be incorrect.">
            <a:extLst>
              <a:ext uri="{FF2B5EF4-FFF2-40B4-BE49-F238E27FC236}">
                <a16:creationId xmlns:a16="http://schemas.microsoft.com/office/drawing/2014/main" id="{EFE46CA6-AE09-D153-B1D5-1FFD8803DAA1}"/>
              </a:ext>
            </a:extLst>
          </p:cNvPr>
          <p:cNvPicPr>
            <a:picLocks noGrp="1" noChangeAspect="1"/>
          </p:cNvPicPr>
          <p:nvPr>
            <p:ph idx="1"/>
          </p:nvPr>
        </p:nvPicPr>
        <p:blipFill>
          <a:blip r:embed="rId2"/>
          <a:stretch>
            <a:fillRect/>
          </a:stretch>
        </p:blipFill>
        <p:spPr>
          <a:xfrm>
            <a:off x="374238" y="1254849"/>
            <a:ext cx="11475089" cy="1150839"/>
          </a:xfrm>
        </p:spPr>
      </p:pic>
      <p:pic>
        <p:nvPicPr>
          <p:cNvPr id="5" name="Picture 4">
            <a:extLst>
              <a:ext uri="{FF2B5EF4-FFF2-40B4-BE49-F238E27FC236}">
                <a16:creationId xmlns:a16="http://schemas.microsoft.com/office/drawing/2014/main" id="{42332C12-A873-F068-2A8B-FAB9E34CB396}"/>
              </a:ext>
            </a:extLst>
          </p:cNvPr>
          <p:cNvPicPr>
            <a:picLocks noChangeAspect="1"/>
          </p:cNvPicPr>
          <p:nvPr/>
        </p:nvPicPr>
        <p:blipFill>
          <a:blip r:embed="rId3"/>
          <a:stretch>
            <a:fillRect/>
          </a:stretch>
        </p:blipFill>
        <p:spPr>
          <a:xfrm>
            <a:off x="1308617" y="2560929"/>
            <a:ext cx="9782175" cy="4152900"/>
          </a:xfrm>
          <a:prstGeom prst="rect">
            <a:avLst/>
          </a:prstGeom>
        </p:spPr>
      </p:pic>
    </p:spTree>
    <p:extLst>
      <p:ext uri="{BB962C8B-B14F-4D97-AF65-F5344CB8AC3E}">
        <p14:creationId xmlns:p14="http://schemas.microsoft.com/office/powerpoint/2010/main" val="2804116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0E1E-1F7C-FD56-3F2B-23559AD643CC}"/>
              </a:ext>
            </a:extLst>
          </p:cNvPr>
          <p:cNvSpPr>
            <a:spLocks noGrp="1"/>
          </p:cNvSpPr>
          <p:nvPr>
            <p:ph type="title"/>
          </p:nvPr>
        </p:nvSpPr>
        <p:spPr>
          <a:xfrm>
            <a:off x="838200" y="-94"/>
            <a:ext cx="10515600" cy="1068558"/>
          </a:xfrm>
        </p:spPr>
        <p:txBody>
          <a:bodyPr/>
          <a:lstStyle/>
          <a:p>
            <a:pPr algn="ctr"/>
            <a:r>
              <a:rPr lang="en-US" b="1" dirty="0">
                <a:latin typeface="Baskerville Old Face"/>
                <a:ea typeface="Calibri Light"/>
                <a:cs typeface="Calibri Light"/>
              </a:rPr>
              <a:t>Building a Simple NN</a:t>
            </a:r>
          </a:p>
        </p:txBody>
      </p:sp>
      <p:pic>
        <p:nvPicPr>
          <p:cNvPr id="3" name="Content Placeholder 2" descr="A screen shot of a computer code&#10;&#10;AI-generated content may be incorrect.">
            <a:extLst>
              <a:ext uri="{FF2B5EF4-FFF2-40B4-BE49-F238E27FC236}">
                <a16:creationId xmlns:a16="http://schemas.microsoft.com/office/drawing/2014/main" id="{BF8403F4-F43A-7B21-B7C7-4D9422581CAD}"/>
              </a:ext>
            </a:extLst>
          </p:cNvPr>
          <p:cNvPicPr>
            <a:picLocks noGrp="1" noChangeAspect="1"/>
          </p:cNvPicPr>
          <p:nvPr>
            <p:ph idx="1"/>
          </p:nvPr>
        </p:nvPicPr>
        <p:blipFill>
          <a:blip r:embed="rId2"/>
          <a:stretch>
            <a:fillRect/>
          </a:stretch>
        </p:blipFill>
        <p:spPr>
          <a:xfrm>
            <a:off x="5807431" y="1066456"/>
            <a:ext cx="5622569" cy="2812661"/>
          </a:xfrm>
        </p:spPr>
      </p:pic>
      <p:sp>
        <p:nvSpPr>
          <p:cNvPr id="5" name="TextBox 4">
            <a:extLst>
              <a:ext uri="{FF2B5EF4-FFF2-40B4-BE49-F238E27FC236}">
                <a16:creationId xmlns:a16="http://schemas.microsoft.com/office/drawing/2014/main" id="{4CFF3F4E-F3F5-D71E-698B-35A34A505134}"/>
              </a:ext>
            </a:extLst>
          </p:cNvPr>
          <p:cNvSpPr txBox="1"/>
          <p:nvPr/>
        </p:nvSpPr>
        <p:spPr>
          <a:xfrm>
            <a:off x="369952" y="2173361"/>
            <a:ext cx="5140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Baskerville Old Face"/>
                <a:ea typeface="Calibri"/>
                <a:cs typeface="Calibri"/>
              </a:rPr>
              <a:t>Random initialization of weights as </a:t>
            </a:r>
            <a:r>
              <a:rPr lang="en-US" sz="2400" err="1">
                <a:latin typeface="Baskerville Old Face"/>
                <a:ea typeface="Calibri"/>
                <a:cs typeface="Calibri"/>
              </a:rPr>
              <a:t>rng</a:t>
            </a:r>
            <a:endParaRPr lang="en-US" sz="2400">
              <a:latin typeface="Baskerville Old Face"/>
              <a:ea typeface="Calibri"/>
              <a:cs typeface="Calibri"/>
            </a:endParaRPr>
          </a:p>
        </p:txBody>
      </p:sp>
      <p:sp>
        <p:nvSpPr>
          <p:cNvPr id="7" name="TextBox 6">
            <a:extLst>
              <a:ext uri="{FF2B5EF4-FFF2-40B4-BE49-F238E27FC236}">
                <a16:creationId xmlns:a16="http://schemas.microsoft.com/office/drawing/2014/main" id="{623FB52F-D0F1-95FE-5CEB-65BDABF0F1FB}"/>
              </a:ext>
            </a:extLst>
          </p:cNvPr>
          <p:cNvSpPr txBox="1"/>
          <p:nvPr/>
        </p:nvSpPr>
        <p:spPr>
          <a:xfrm>
            <a:off x="3517958" y="6328698"/>
            <a:ext cx="543339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Baskerville Old Face"/>
                <a:ea typeface="Calibri"/>
                <a:cs typeface="Calibri"/>
              </a:rPr>
              <a:t>Training Data with choice of t and f </a:t>
            </a:r>
            <a:endParaRPr lang="en-US" sz="2400" dirty="0">
              <a:latin typeface="Baskerville Old Face"/>
            </a:endParaRPr>
          </a:p>
        </p:txBody>
      </p:sp>
      <p:pic>
        <p:nvPicPr>
          <p:cNvPr id="9" name="Content Placeholder 5" descr="A computer code on a black background&#10;&#10;AI-generated content may be incorrect.">
            <a:extLst>
              <a:ext uri="{FF2B5EF4-FFF2-40B4-BE49-F238E27FC236}">
                <a16:creationId xmlns:a16="http://schemas.microsoft.com/office/drawing/2014/main" id="{066F351D-BC48-A02B-91C5-D7FA680C6D04}"/>
              </a:ext>
            </a:extLst>
          </p:cNvPr>
          <p:cNvPicPr>
            <a:picLocks noChangeAspect="1"/>
          </p:cNvPicPr>
          <p:nvPr/>
        </p:nvPicPr>
        <p:blipFill>
          <a:blip r:embed="rId3"/>
          <a:stretch>
            <a:fillRect/>
          </a:stretch>
        </p:blipFill>
        <p:spPr>
          <a:xfrm>
            <a:off x="698877" y="4081274"/>
            <a:ext cx="10740140" cy="2162111"/>
          </a:xfrm>
          <a:prstGeom prst="rect">
            <a:avLst/>
          </a:prstGeom>
        </p:spPr>
      </p:pic>
    </p:spTree>
    <p:extLst>
      <p:ext uri="{BB962C8B-B14F-4D97-AF65-F5344CB8AC3E}">
        <p14:creationId xmlns:p14="http://schemas.microsoft.com/office/powerpoint/2010/main" val="2512797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D346F2-7924-4140-1AE8-5C5F908096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5049B3-ABAC-1B12-B499-980E98071889}"/>
              </a:ext>
            </a:extLst>
          </p:cNvPr>
          <p:cNvSpPr>
            <a:spLocks noGrp="1"/>
          </p:cNvSpPr>
          <p:nvPr>
            <p:ph type="title"/>
          </p:nvPr>
        </p:nvSpPr>
        <p:spPr>
          <a:xfrm>
            <a:off x="838200" y="-126343"/>
            <a:ext cx="10515600" cy="1068558"/>
          </a:xfrm>
        </p:spPr>
        <p:txBody>
          <a:bodyPr/>
          <a:lstStyle/>
          <a:p>
            <a:pPr algn="ctr"/>
            <a:r>
              <a:rPr lang="en-US" b="1" dirty="0">
                <a:latin typeface="Baskerville Old Face"/>
                <a:ea typeface="Calibri Light"/>
                <a:cs typeface="Calibri Light"/>
              </a:rPr>
              <a:t>Building a Simple NN</a:t>
            </a:r>
          </a:p>
        </p:txBody>
      </p:sp>
      <p:pic>
        <p:nvPicPr>
          <p:cNvPr id="9" name="Content Placeholder 8" descr="A screen shot of a computer code&#10;&#10;AI-generated content may be incorrect.">
            <a:extLst>
              <a:ext uri="{FF2B5EF4-FFF2-40B4-BE49-F238E27FC236}">
                <a16:creationId xmlns:a16="http://schemas.microsoft.com/office/drawing/2014/main" id="{9B2B6E4B-5F82-7E7C-3F78-8D3BE3120CF7}"/>
              </a:ext>
            </a:extLst>
          </p:cNvPr>
          <p:cNvPicPr>
            <a:picLocks noGrp="1" noChangeAspect="1"/>
          </p:cNvPicPr>
          <p:nvPr>
            <p:ph idx="1"/>
          </p:nvPr>
        </p:nvPicPr>
        <p:blipFill>
          <a:blip r:embed="rId2"/>
          <a:stretch>
            <a:fillRect/>
          </a:stretch>
        </p:blipFill>
        <p:spPr>
          <a:xfrm>
            <a:off x="987445" y="818747"/>
            <a:ext cx="10365904" cy="5219836"/>
          </a:xfrm>
        </p:spPr>
      </p:pic>
      <p:sp>
        <p:nvSpPr>
          <p:cNvPr id="10" name="TextBox 9">
            <a:extLst>
              <a:ext uri="{FF2B5EF4-FFF2-40B4-BE49-F238E27FC236}">
                <a16:creationId xmlns:a16="http://schemas.microsoft.com/office/drawing/2014/main" id="{1DF9B07D-4B82-FD58-9485-CDA4BC2494D4}"/>
              </a:ext>
            </a:extLst>
          </p:cNvPr>
          <p:cNvSpPr txBox="1"/>
          <p:nvPr/>
        </p:nvSpPr>
        <p:spPr>
          <a:xfrm>
            <a:off x="2995293" y="6210934"/>
            <a:ext cx="62001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latin typeface="Baskerville Old Face"/>
                <a:ea typeface="Calibri"/>
                <a:cs typeface="Calibri"/>
              </a:rPr>
              <a:t>Note: Periodicity of torque function</a:t>
            </a:r>
            <a:endParaRPr lang="en-US" sz="2400">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204804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81C6983-BC75-3801-CCDD-047D5A017C91}"/>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1EF69-061E-5209-0BFB-24937DDF51EF}"/>
              </a:ext>
            </a:extLst>
          </p:cNvPr>
          <p:cNvSpPr>
            <a:spLocks noGrp="1"/>
          </p:cNvSpPr>
          <p:nvPr>
            <p:ph type="title"/>
          </p:nvPr>
        </p:nvSpPr>
        <p:spPr>
          <a:xfrm>
            <a:off x="892305" y="33803"/>
            <a:ext cx="5167185" cy="1680519"/>
          </a:xfrm>
        </p:spPr>
        <p:txBody>
          <a:bodyPr>
            <a:normAutofit/>
          </a:bodyPr>
          <a:lstStyle/>
          <a:p>
            <a:r>
              <a:rPr lang="en-US" sz="4000" b="1">
                <a:latin typeface="Baskerville Old Face"/>
                <a:ea typeface="Calibri Light"/>
                <a:cs typeface="Calibri Light"/>
              </a:rPr>
              <a:t>Building a Simple NN</a:t>
            </a:r>
          </a:p>
        </p:txBody>
      </p:sp>
      <p:sp>
        <p:nvSpPr>
          <p:cNvPr id="24" name="Content Placeholder 9">
            <a:extLst>
              <a:ext uri="{FF2B5EF4-FFF2-40B4-BE49-F238E27FC236}">
                <a16:creationId xmlns:a16="http://schemas.microsoft.com/office/drawing/2014/main" id="{BC75F8D3-FD15-18CC-7203-D5E1C4DE4FF8}"/>
              </a:ext>
            </a:extLst>
          </p:cNvPr>
          <p:cNvSpPr>
            <a:spLocks noGrp="1"/>
          </p:cNvSpPr>
          <p:nvPr>
            <p:ph idx="1"/>
          </p:nvPr>
        </p:nvSpPr>
        <p:spPr>
          <a:xfrm>
            <a:off x="6763755" y="466655"/>
            <a:ext cx="5178960" cy="1680519"/>
          </a:xfrm>
        </p:spPr>
        <p:txBody>
          <a:bodyPr anchor="ctr">
            <a:normAutofit/>
          </a:bodyPr>
          <a:lstStyle/>
          <a:p>
            <a:pPr marL="0" indent="0" algn="ctr">
              <a:buNone/>
            </a:pPr>
            <a:r>
              <a:rPr lang="en-US" dirty="0">
                <a:latin typeface="Baskerville Old Face"/>
                <a:ea typeface="Calibri" panose="020F0502020204030204"/>
                <a:cs typeface="Calibri" panose="020F0502020204030204"/>
              </a:rPr>
              <a:t>Training of neural network</a:t>
            </a:r>
          </a:p>
          <a:p>
            <a:pPr marL="0" indent="0" algn="ctr">
              <a:buNone/>
            </a:pPr>
            <a:r>
              <a:rPr lang="en-US" dirty="0">
                <a:latin typeface="Baskerville Old Face"/>
                <a:ea typeface="Calibri" panose="020F0502020204030204"/>
                <a:cs typeface="Calibri" panose="020F0502020204030204"/>
              </a:rPr>
              <a:t>Graphical comparison</a:t>
            </a:r>
          </a:p>
        </p:txBody>
      </p:sp>
      <p:pic>
        <p:nvPicPr>
          <p:cNvPr id="5" name="Content Placeholder 4" descr="A computer screen shot of a program code&#10;&#10;AI-generated content may be incorrect.">
            <a:extLst>
              <a:ext uri="{FF2B5EF4-FFF2-40B4-BE49-F238E27FC236}">
                <a16:creationId xmlns:a16="http://schemas.microsoft.com/office/drawing/2014/main" id="{177A03DB-8D52-F657-EC36-E71926506B3C}"/>
              </a:ext>
            </a:extLst>
          </p:cNvPr>
          <p:cNvPicPr>
            <a:picLocks noChangeAspect="1"/>
          </p:cNvPicPr>
          <p:nvPr/>
        </p:nvPicPr>
        <p:blipFill>
          <a:blip r:embed="rId2"/>
          <a:stretch>
            <a:fillRect/>
          </a:stretch>
        </p:blipFill>
        <p:spPr>
          <a:xfrm>
            <a:off x="184412" y="1546987"/>
            <a:ext cx="6578462" cy="4996606"/>
          </a:xfrm>
          <a:prstGeom prst="rect">
            <a:avLst/>
          </a:prstGeom>
        </p:spPr>
      </p:pic>
      <p:pic>
        <p:nvPicPr>
          <p:cNvPr id="6" name="Picture 5" descr="A computer code on a black background&#10;&#10;AI-generated content may be incorrect.">
            <a:extLst>
              <a:ext uri="{FF2B5EF4-FFF2-40B4-BE49-F238E27FC236}">
                <a16:creationId xmlns:a16="http://schemas.microsoft.com/office/drawing/2014/main" id="{C221902E-381D-B560-A3CB-85C07274249D}"/>
              </a:ext>
            </a:extLst>
          </p:cNvPr>
          <p:cNvPicPr>
            <a:picLocks noChangeAspect="1"/>
          </p:cNvPicPr>
          <p:nvPr/>
        </p:nvPicPr>
        <p:blipFill>
          <a:blip r:embed="rId3"/>
          <a:stretch>
            <a:fillRect/>
          </a:stretch>
        </p:blipFill>
        <p:spPr>
          <a:xfrm>
            <a:off x="6892761" y="2965367"/>
            <a:ext cx="5167185" cy="2398816"/>
          </a:xfrm>
          <a:prstGeom prst="rect">
            <a:avLst/>
          </a:prstGeom>
        </p:spPr>
      </p:pic>
    </p:spTree>
    <p:extLst>
      <p:ext uri="{BB962C8B-B14F-4D97-AF65-F5344CB8AC3E}">
        <p14:creationId xmlns:p14="http://schemas.microsoft.com/office/powerpoint/2010/main" val="1786403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06A6ED4-76D5-CEF2-4DB2-1CBD924DDD73}"/>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AFC2B01-BEF1-41B5-1DBC-5627F17BE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7455B-0102-1061-6484-E2035E716B11}"/>
              </a:ext>
            </a:extLst>
          </p:cNvPr>
          <p:cNvSpPr>
            <a:spLocks noGrp="1"/>
          </p:cNvSpPr>
          <p:nvPr>
            <p:ph type="title"/>
          </p:nvPr>
        </p:nvSpPr>
        <p:spPr>
          <a:xfrm>
            <a:off x="3615666" y="-385522"/>
            <a:ext cx="5167185" cy="1680519"/>
          </a:xfrm>
        </p:spPr>
        <p:txBody>
          <a:bodyPr>
            <a:normAutofit/>
          </a:bodyPr>
          <a:lstStyle/>
          <a:p>
            <a:r>
              <a:rPr lang="en-US" sz="4000" b="1">
                <a:latin typeface="Baskerville Old Face"/>
                <a:ea typeface="Calibri Light"/>
                <a:cs typeface="Calibri Light"/>
              </a:rPr>
              <a:t>Building a Simple NN</a:t>
            </a:r>
          </a:p>
        </p:txBody>
      </p:sp>
      <p:pic>
        <p:nvPicPr>
          <p:cNvPr id="7" name="Content Placeholder 6" descr="A screen shot of a graph&#10;&#10;AI-generated content may be incorrect.">
            <a:extLst>
              <a:ext uri="{FF2B5EF4-FFF2-40B4-BE49-F238E27FC236}">
                <a16:creationId xmlns:a16="http://schemas.microsoft.com/office/drawing/2014/main" id="{8F2464E5-D4A7-BC58-3C69-1EF7361DFCB3}"/>
              </a:ext>
            </a:extLst>
          </p:cNvPr>
          <p:cNvPicPr>
            <a:picLocks noGrp="1" noChangeAspect="1"/>
          </p:cNvPicPr>
          <p:nvPr>
            <p:ph idx="1"/>
          </p:nvPr>
        </p:nvPicPr>
        <p:blipFill>
          <a:blip r:embed="rId2"/>
          <a:stretch>
            <a:fillRect/>
          </a:stretch>
        </p:blipFill>
        <p:spPr>
          <a:xfrm>
            <a:off x="950842" y="911362"/>
            <a:ext cx="10290318" cy="5819153"/>
          </a:xfrm>
        </p:spPr>
      </p:pic>
    </p:spTree>
    <p:extLst>
      <p:ext uri="{BB962C8B-B14F-4D97-AF65-F5344CB8AC3E}">
        <p14:creationId xmlns:p14="http://schemas.microsoft.com/office/powerpoint/2010/main" val="2190822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B039EFF-7182-91AE-971A-B4915B9E5CA0}"/>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3D03EA0-9879-AFDC-BA53-F3712792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4F2830-6427-2749-F755-495498CEF971}"/>
              </a:ext>
            </a:extLst>
          </p:cNvPr>
          <p:cNvSpPr>
            <a:spLocks noGrp="1"/>
          </p:cNvSpPr>
          <p:nvPr>
            <p:ph type="title"/>
          </p:nvPr>
        </p:nvSpPr>
        <p:spPr>
          <a:xfrm>
            <a:off x="3615666" y="-385522"/>
            <a:ext cx="5167185" cy="1680519"/>
          </a:xfrm>
        </p:spPr>
        <p:txBody>
          <a:bodyPr>
            <a:normAutofit/>
          </a:bodyPr>
          <a:lstStyle/>
          <a:p>
            <a:r>
              <a:rPr lang="en-US" sz="4000" b="1">
                <a:latin typeface="Baskerville Old Face"/>
                <a:ea typeface="Calibri Light"/>
                <a:cs typeface="Calibri Light"/>
              </a:rPr>
              <a:t>Building a Simple NN</a:t>
            </a:r>
          </a:p>
        </p:txBody>
      </p:sp>
      <p:sp>
        <p:nvSpPr>
          <p:cNvPr id="4" name="Content Placeholder 3">
            <a:extLst>
              <a:ext uri="{FF2B5EF4-FFF2-40B4-BE49-F238E27FC236}">
                <a16:creationId xmlns:a16="http://schemas.microsoft.com/office/drawing/2014/main" id="{73F14A67-E63B-FB2C-A28A-744775CC78CC}"/>
              </a:ext>
            </a:extLst>
          </p:cNvPr>
          <p:cNvSpPr>
            <a:spLocks noGrp="1"/>
          </p:cNvSpPr>
          <p:nvPr>
            <p:ph idx="1"/>
          </p:nvPr>
        </p:nvSpPr>
        <p:spPr>
          <a:xfrm>
            <a:off x="766058" y="941885"/>
            <a:ext cx="10515600" cy="4351338"/>
          </a:xfrm>
        </p:spPr>
        <p:txBody>
          <a:bodyPr vert="horz" lIns="91440" tIns="45720" rIns="91440" bIns="45720" rtlCol="0" anchor="t">
            <a:normAutofit/>
          </a:bodyPr>
          <a:lstStyle/>
          <a:p>
            <a:pPr marL="0" indent="0" algn="ctr">
              <a:buNone/>
            </a:pPr>
            <a:r>
              <a:rPr lang="en-US" b="1" i="1" u="sng" dirty="0">
                <a:latin typeface="Baskerville Old Face"/>
                <a:ea typeface="Calibri" panose="020F0502020204030204"/>
                <a:cs typeface="Calibri" panose="020F0502020204030204"/>
              </a:rPr>
              <a:t>Min-Max Normalization/Scaling</a:t>
            </a:r>
          </a:p>
          <a:p>
            <a:pPr marL="0" indent="0">
              <a:buNone/>
            </a:pPr>
            <a:endParaRPr lang="en-US" dirty="0">
              <a:latin typeface="Baskerville Old Face"/>
              <a:ea typeface="Calibri" panose="020F0502020204030204"/>
              <a:cs typeface="Calibri" panose="020F0502020204030204"/>
            </a:endParaRPr>
          </a:p>
        </p:txBody>
      </p:sp>
      <p:pic>
        <p:nvPicPr>
          <p:cNvPr id="8" name="Picture 7" descr="A math equation with black and white text&#10;&#10;AI-generated content may be incorrect.">
            <a:extLst>
              <a:ext uri="{FF2B5EF4-FFF2-40B4-BE49-F238E27FC236}">
                <a16:creationId xmlns:a16="http://schemas.microsoft.com/office/drawing/2014/main" id="{DFEFAAB5-0586-50C2-C36A-AE2D3CFD194A}"/>
              </a:ext>
            </a:extLst>
          </p:cNvPr>
          <p:cNvPicPr>
            <a:picLocks noChangeAspect="1"/>
          </p:cNvPicPr>
          <p:nvPr/>
        </p:nvPicPr>
        <p:blipFill>
          <a:blip r:embed="rId2"/>
          <a:stretch>
            <a:fillRect/>
          </a:stretch>
        </p:blipFill>
        <p:spPr>
          <a:xfrm>
            <a:off x="628988" y="1716585"/>
            <a:ext cx="10920498" cy="4613709"/>
          </a:xfrm>
          <a:prstGeom prst="rect">
            <a:avLst/>
          </a:prstGeom>
        </p:spPr>
      </p:pic>
    </p:spTree>
    <p:extLst>
      <p:ext uri="{BB962C8B-B14F-4D97-AF65-F5344CB8AC3E}">
        <p14:creationId xmlns:p14="http://schemas.microsoft.com/office/powerpoint/2010/main" val="1675128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6AE8399-B45D-CCF5-AB18-23D97ABB9D7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8A18627-FE35-9DA8-F7D8-714056176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4CBAF-31DD-E314-0DE6-F79B8F1EB46F}"/>
              </a:ext>
            </a:extLst>
          </p:cNvPr>
          <p:cNvSpPr>
            <a:spLocks noGrp="1"/>
          </p:cNvSpPr>
          <p:nvPr>
            <p:ph type="title"/>
          </p:nvPr>
        </p:nvSpPr>
        <p:spPr>
          <a:xfrm>
            <a:off x="3615666" y="-385522"/>
            <a:ext cx="5167185" cy="1680519"/>
          </a:xfrm>
        </p:spPr>
        <p:txBody>
          <a:bodyPr>
            <a:normAutofit/>
          </a:bodyPr>
          <a:lstStyle/>
          <a:p>
            <a:r>
              <a:rPr lang="en-US" sz="4000" b="1">
                <a:latin typeface="Baskerville Old Face"/>
                <a:ea typeface="Calibri Light"/>
                <a:cs typeface="Calibri Light"/>
              </a:rPr>
              <a:t>Building a Simple NN</a:t>
            </a:r>
          </a:p>
        </p:txBody>
      </p:sp>
      <p:sp>
        <p:nvSpPr>
          <p:cNvPr id="4" name="Content Placeholder 3">
            <a:extLst>
              <a:ext uri="{FF2B5EF4-FFF2-40B4-BE49-F238E27FC236}">
                <a16:creationId xmlns:a16="http://schemas.microsoft.com/office/drawing/2014/main" id="{72ED2BA0-BF6A-4865-12CB-F28A545F2514}"/>
              </a:ext>
            </a:extLst>
          </p:cNvPr>
          <p:cNvSpPr>
            <a:spLocks noGrp="1"/>
          </p:cNvSpPr>
          <p:nvPr>
            <p:ph idx="1"/>
          </p:nvPr>
        </p:nvSpPr>
        <p:spPr>
          <a:xfrm>
            <a:off x="838200" y="729967"/>
            <a:ext cx="10515600" cy="4351338"/>
          </a:xfrm>
        </p:spPr>
        <p:txBody>
          <a:bodyPr vert="horz" lIns="91440" tIns="45720" rIns="91440" bIns="45720" rtlCol="0" anchor="t">
            <a:normAutofit/>
          </a:bodyPr>
          <a:lstStyle/>
          <a:p>
            <a:pPr marL="0" indent="0" algn="ctr">
              <a:buNone/>
            </a:pPr>
            <a:r>
              <a:rPr lang="en-US" b="1" i="1" u="sng" dirty="0">
                <a:latin typeface="Baskerville Old Face"/>
                <a:ea typeface="Calibri" panose="020F0502020204030204"/>
                <a:cs typeface="Calibri" panose="020F0502020204030204"/>
              </a:rPr>
              <a:t>Min-Max Normalization/Scaling</a:t>
            </a:r>
          </a:p>
          <a:p>
            <a:pPr marL="0" indent="0">
              <a:buNone/>
            </a:pPr>
            <a:endParaRPr lang="en-US" dirty="0">
              <a:latin typeface="Baskerville Old Face"/>
              <a:ea typeface="Calibri" panose="020F0502020204030204"/>
              <a:cs typeface="Calibri" panose="020F0502020204030204"/>
            </a:endParaRPr>
          </a:p>
        </p:txBody>
      </p:sp>
      <p:pic>
        <p:nvPicPr>
          <p:cNvPr id="3" name="Picture 2" descr="A screen shot of a computer code&#10;&#10;AI-generated content may be incorrect.">
            <a:extLst>
              <a:ext uri="{FF2B5EF4-FFF2-40B4-BE49-F238E27FC236}">
                <a16:creationId xmlns:a16="http://schemas.microsoft.com/office/drawing/2014/main" id="{F858C62B-B20E-3368-6C62-B43EC295A311}"/>
              </a:ext>
            </a:extLst>
          </p:cNvPr>
          <p:cNvPicPr>
            <a:picLocks noChangeAspect="1"/>
          </p:cNvPicPr>
          <p:nvPr/>
        </p:nvPicPr>
        <p:blipFill>
          <a:blip r:embed="rId3"/>
          <a:stretch>
            <a:fillRect/>
          </a:stretch>
        </p:blipFill>
        <p:spPr>
          <a:xfrm>
            <a:off x="740470" y="1298216"/>
            <a:ext cx="10711060" cy="5456418"/>
          </a:xfrm>
          <a:prstGeom prst="rect">
            <a:avLst/>
          </a:prstGeom>
        </p:spPr>
      </p:pic>
    </p:spTree>
    <p:extLst>
      <p:ext uri="{BB962C8B-B14F-4D97-AF65-F5344CB8AC3E}">
        <p14:creationId xmlns:p14="http://schemas.microsoft.com/office/powerpoint/2010/main" val="3342920702"/>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6EF686FF-7970-065A-B644-5DD2C88D6141}"/>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4FED3E-E274-F0B1-216D-1E0194B17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31F76-BB69-FC92-B6FA-D0A792B2B7AD}"/>
              </a:ext>
            </a:extLst>
          </p:cNvPr>
          <p:cNvSpPr>
            <a:spLocks noGrp="1"/>
          </p:cNvSpPr>
          <p:nvPr>
            <p:ph type="title"/>
          </p:nvPr>
        </p:nvSpPr>
        <p:spPr>
          <a:xfrm>
            <a:off x="3615666" y="-263782"/>
            <a:ext cx="5167185" cy="1680519"/>
          </a:xfrm>
        </p:spPr>
        <p:txBody>
          <a:bodyPr>
            <a:normAutofit/>
          </a:bodyPr>
          <a:lstStyle/>
          <a:p>
            <a:r>
              <a:rPr lang="en-US" sz="4000" b="1">
                <a:latin typeface="Baskerville Old Face"/>
                <a:ea typeface="Calibri Light"/>
                <a:cs typeface="Calibri Light"/>
              </a:rPr>
              <a:t>Building a Simple NN</a:t>
            </a:r>
          </a:p>
        </p:txBody>
      </p:sp>
      <p:sp>
        <p:nvSpPr>
          <p:cNvPr id="4" name="Content Placeholder 3">
            <a:extLst>
              <a:ext uri="{FF2B5EF4-FFF2-40B4-BE49-F238E27FC236}">
                <a16:creationId xmlns:a16="http://schemas.microsoft.com/office/drawing/2014/main" id="{8088E5B2-065B-6EDA-31F5-673E3CAA5EE0}"/>
              </a:ext>
            </a:extLst>
          </p:cNvPr>
          <p:cNvSpPr>
            <a:spLocks noGrp="1"/>
          </p:cNvSpPr>
          <p:nvPr>
            <p:ph idx="1"/>
          </p:nvPr>
        </p:nvSpPr>
        <p:spPr>
          <a:xfrm>
            <a:off x="838200" y="1014026"/>
            <a:ext cx="10515600" cy="4351338"/>
          </a:xfrm>
        </p:spPr>
        <p:txBody>
          <a:bodyPr vert="horz" lIns="91440" tIns="45720" rIns="91440" bIns="45720" rtlCol="0" anchor="t">
            <a:normAutofit/>
          </a:bodyPr>
          <a:lstStyle/>
          <a:p>
            <a:pPr marL="0" indent="0" algn="ctr">
              <a:buNone/>
            </a:pPr>
            <a:r>
              <a:rPr lang="en-US" b="1" i="1" u="sng" dirty="0">
                <a:latin typeface="Baskerville Old Face"/>
                <a:ea typeface="Calibri" panose="020F0502020204030204"/>
                <a:cs typeface="Calibri" panose="020F0502020204030204"/>
              </a:rPr>
              <a:t>Min-Max Normalization/Scaling</a:t>
            </a:r>
          </a:p>
          <a:p>
            <a:pPr marL="0" indent="0">
              <a:buNone/>
            </a:pPr>
            <a:endParaRPr lang="en-US" dirty="0">
              <a:latin typeface="Baskerville Old Face"/>
              <a:ea typeface="Calibri" panose="020F0502020204030204"/>
              <a:cs typeface="Calibri" panose="020F0502020204030204"/>
            </a:endParaRPr>
          </a:p>
        </p:txBody>
      </p:sp>
      <p:pic>
        <p:nvPicPr>
          <p:cNvPr id="5" name="Picture 4" descr="A screen shot of a computer code&#10;&#10;AI-generated content may be incorrect.">
            <a:extLst>
              <a:ext uri="{FF2B5EF4-FFF2-40B4-BE49-F238E27FC236}">
                <a16:creationId xmlns:a16="http://schemas.microsoft.com/office/drawing/2014/main" id="{C6BA68BD-921C-3D4D-AEA3-826E8703C56E}"/>
              </a:ext>
            </a:extLst>
          </p:cNvPr>
          <p:cNvPicPr>
            <a:picLocks noChangeAspect="1"/>
          </p:cNvPicPr>
          <p:nvPr/>
        </p:nvPicPr>
        <p:blipFill>
          <a:blip r:embed="rId3"/>
          <a:stretch>
            <a:fillRect/>
          </a:stretch>
        </p:blipFill>
        <p:spPr>
          <a:xfrm>
            <a:off x="266024" y="1958472"/>
            <a:ext cx="11655444" cy="4190013"/>
          </a:xfrm>
          <a:prstGeom prst="rect">
            <a:avLst/>
          </a:prstGeom>
        </p:spPr>
      </p:pic>
    </p:spTree>
    <p:extLst>
      <p:ext uri="{BB962C8B-B14F-4D97-AF65-F5344CB8AC3E}">
        <p14:creationId xmlns:p14="http://schemas.microsoft.com/office/powerpoint/2010/main" val="1502061896"/>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F84DF74-1836-F500-9E59-637B0C1B30D5}"/>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F770F9-3F71-461D-784F-14D876125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955C7-4047-160A-C7E4-DF927F057D27}"/>
              </a:ext>
            </a:extLst>
          </p:cNvPr>
          <p:cNvSpPr>
            <a:spLocks noGrp="1"/>
          </p:cNvSpPr>
          <p:nvPr>
            <p:ph type="title"/>
          </p:nvPr>
        </p:nvSpPr>
        <p:spPr>
          <a:xfrm>
            <a:off x="3615666" y="-507261"/>
            <a:ext cx="5167185" cy="1680519"/>
          </a:xfrm>
        </p:spPr>
        <p:txBody>
          <a:bodyPr>
            <a:normAutofit/>
          </a:bodyPr>
          <a:lstStyle/>
          <a:p>
            <a:r>
              <a:rPr lang="en-US" sz="4000" b="1">
                <a:latin typeface="Baskerville Old Face"/>
                <a:ea typeface="Calibri Light"/>
                <a:cs typeface="Calibri Light"/>
              </a:rPr>
              <a:t>Building a Simple NN</a:t>
            </a:r>
          </a:p>
        </p:txBody>
      </p:sp>
      <p:sp>
        <p:nvSpPr>
          <p:cNvPr id="4" name="Content Placeholder 3">
            <a:extLst>
              <a:ext uri="{FF2B5EF4-FFF2-40B4-BE49-F238E27FC236}">
                <a16:creationId xmlns:a16="http://schemas.microsoft.com/office/drawing/2014/main" id="{571D5F9B-67C4-C044-FEB3-345DA80B2ACE}"/>
              </a:ext>
            </a:extLst>
          </p:cNvPr>
          <p:cNvSpPr>
            <a:spLocks noGrp="1"/>
          </p:cNvSpPr>
          <p:nvPr>
            <p:ph idx="1"/>
          </p:nvPr>
        </p:nvSpPr>
        <p:spPr>
          <a:xfrm>
            <a:off x="838200" y="608227"/>
            <a:ext cx="10515600" cy="4351338"/>
          </a:xfrm>
        </p:spPr>
        <p:txBody>
          <a:bodyPr vert="horz" lIns="91440" tIns="45720" rIns="91440" bIns="45720" rtlCol="0" anchor="t">
            <a:normAutofit/>
          </a:bodyPr>
          <a:lstStyle/>
          <a:p>
            <a:pPr marL="0" indent="0" algn="ctr">
              <a:buNone/>
            </a:pPr>
            <a:r>
              <a:rPr lang="en-US" b="1" i="1" u="sng" dirty="0">
                <a:latin typeface="Baskerville Old Face"/>
                <a:ea typeface="Calibri" panose="020F0502020204030204"/>
                <a:cs typeface="Calibri" panose="020F0502020204030204"/>
              </a:rPr>
              <a:t>Min-Max Normalization/Scaling</a:t>
            </a:r>
          </a:p>
          <a:p>
            <a:pPr marL="0" indent="0">
              <a:buNone/>
            </a:pPr>
            <a:endParaRPr lang="en-US" dirty="0">
              <a:latin typeface="Baskerville Old Face"/>
              <a:ea typeface="Calibri" panose="020F0502020204030204"/>
              <a:cs typeface="Calibri" panose="020F0502020204030204"/>
            </a:endParaRPr>
          </a:p>
        </p:txBody>
      </p:sp>
      <p:pic>
        <p:nvPicPr>
          <p:cNvPr id="3" name="Picture 2" descr="A graph of a curve&#10;&#10;AI-generated content may be incorrect.">
            <a:extLst>
              <a:ext uri="{FF2B5EF4-FFF2-40B4-BE49-F238E27FC236}">
                <a16:creationId xmlns:a16="http://schemas.microsoft.com/office/drawing/2014/main" id="{140B9191-2ED3-847C-BB0E-876F695E691A}"/>
              </a:ext>
            </a:extLst>
          </p:cNvPr>
          <p:cNvPicPr>
            <a:picLocks noChangeAspect="1"/>
          </p:cNvPicPr>
          <p:nvPr/>
        </p:nvPicPr>
        <p:blipFill>
          <a:blip r:embed="rId2"/>
          <a:stretch>
            <a:fillRect/>
          </a:stretch>
        </p:blipFill>
        <p:spPr>
          <a:xfrm>
            <a:off x="882984" y="1091148"/>
            <a:ext cx="10421526" cy="5663148"/>
          </a:xfrm>
          <a:prstGeom prst="rect">
            <a:avLst/>
          </a:prstGeom>
        </p:spPr>
      </p:pic>
    </p:spTree>
    <p:extLst>
      <p:ext uri="{BB962C8B-B14F-4D97-AF65-F5344CB8AC3E}">
        <p14:creationId xmlns:p14="http://schemas.microsoft.com/office/powerpoint/2010/main" val="2232953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94C7092-4A87-97AC-ADEE-AF4D207EEA3A}"/>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758B524-C5B5-B42C-7C8C-A03D1181C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6A252-309E-C995-DFED-14853F61762B}"/>
              </a:ext>
            </a:extLst>
          </p:cNvPr>
          <p:cNvSpPr>
            <a:spLocks noGrp="1"/>
          </p:cNvSpPr>
          <p:nvPr>
            <p:ph type="title"/>
          </p:nvPr>
        </p:nvSpPr>
        <p:spPr>
          <a:xfrm>
            <a:off x="3678790" y="-272800"/>
            <a:ext cx="5167185" cy="1680519"/>
          </a:xfrm>
        </p:spPr>
        <p:txBody>
          <a:bodyPr>
            <a:normAutofit/>
          </a:bodyPr>
          <a:lstStyle/>
          <a:p>
            <a:r>
              <a:rPr lang="en-US" sz="4000" b="1">
                <a:latin typeface="Baskerville Old Face"/>
                <a:ea typeface="Calibri Light"/>
                <a:cs typeface="Calibri Light"/>
              </a:rPr>
              <a:t>Building a Simple NN</a:t>
            </a:r>
          </a:p>
        </p:txBody>
      </p:sp>
      <p:sp>
        <p:nvSpPr>
          <p:cNvPr id="4" name="Content Placeholder 3">
            <a:extLst>
              <a:ext uri="{FF2B5EF4-FFF2-40B4-BE49-F238E27FC236}">
                <a16:creationId xmlns:a16="http://schemas.microsoft.com/office/drawing/2014/main" id="{626A14F0-1F34-C7F0-5A7C-337FA8E14D00}"/>
              </a:ext>
            </a:extLst>
          </p:cNvPr>
          <p:cNvSpPr>
            <a:spLocks noGrp="1"/>
          </p:cNvSpPr>
          <p:nvPr>
            <p:ph idx="1"/>
          </p:nvPr>
        </p:nvSpPr>
        <p:spPr>
          <a:xfrm>
            <a:off x="838200" y="923848"/>
            <a:ext cx="10515600" cy="4351338"/>
          </a:xfrm>
        </p:spPr>
        <p:txBody>
          <a:bodyPr vert="horz" lIns="91440" tIns="45720" rIns="91440" bIns="45720" rtlCol="0" anchor="t">
            <a:normAutofit/>
          </a:bodyPr>
          <a:lstStyle/>
          <a:p>
            <a:pPr marL="0" indent="0" algn="ctr">
              <a:buNone/>
            </a:pPr>
            <a:r>
              <a:rPr lang="en-US" dirty="0">
                <a:latin typeface="Baskerville Old Face"/>
                <a:ea typeface="Calibri" panose="020F0502020204030204"/>
                <a:cs typeface="Calibri" panose="020F0502020204030204"/>
              </a:rPr>
              <a:t>Re-evaluation of Scaling</a:t>
            </a:r>
          </a:p>
          <a:p>
            <a:pPr marL="0" indent="0">
              <a:buNone/>
            </a:pPr>
            <a:endParaRPr lang="en-US" dirty="0">
              <a:latin typeface="Baskerville Old Face"/>
              <a:ea typeface="Calibri" panose="020F0502020204030204"/>
              <a:cs typeface="Calibri" panose="020F0502020204030204"/>
            </a:endParaRPr>
          </a:p>
        </p:txBody>
      </p:sp>
      <p:pic>
        <p:nvPicPr>
          <p:cNvPr id="5" name="Picture 4" descr="A screen shot of a computer code&#10;&#10;AI-generated content may be incorrect.">
            <a:extLst>
              <a:ext uri="{FF2B5EF4-FFF2-40B4-BE49-F238E27FC236}">
                <a16:creationId xmlns:a16="http://schemas.microsoft.com/office/drawing/2014/main" id="{1E332E6B-C0F2-966B-907D-EE4B454948AE}"/>
              </a:ext>
            </a:extLst>
          </p:cNvPr>
          <p:cNvPicPr>
            <a:picLocks noChangeAspect="1"/>
          </p:cNvPicPr>
          <p:nvPr/>
        </p:nvPicPr>
        <p:blipFill>
          <a:blip r:embed="rId2"/>
          <a:stretch>
            <a:fillRect/>
          </a:stretch>
        </p:blipFill>
        <p:spPr>
          <a:xfrm>
            <a:off x="135265" y="1713292"/>
            <a:ext cx="11916959" cy="3936410"/>
          </a:xfrm>
          <a:prstGeom prst="rect">
            <a:avLst/>
          </a:prstGeom>
        </p:spPr>
      </p:pic>
    </p:spTree>
    <p:extLst>
      <p:ext uri="{BB962C8B-B14F-4D97-AF65-F5344CB8AC3E}">
        <p14:creationId xmlns:p14="http://schemas.microsoft.com/office/powerpoint/2010/main" val="2067644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401184AF-42E8-9CC4-032A-1D05860FD4EF}"/>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733BD3-AB68-BFAC-F6A2-71FA43179E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9D15B-A1F0-FAAD-7355-A215C080687E}"/>
              </a:ext>
            </a:extLst>
          </p:cNvPr>
          <p:cNvSpPr>
            <a:spLocks noGrp="1"/>
          </p:cNvSpPr>
          <p:nvPr>
            <p:ph type="title"/>
          </p:nvPr>
        </p:nvSpPr>
        <p:spPr>
          <a:xfrm>
            <a:off x="3678790" y="-403557"/>
            <a:ext cx="5167185" cy="1680519"/>
          </a:xfrm>
        </p:spPr>
        <p:txBody>
          <a:bodyPr>
            <a:normAutofit/>
          </a:bodyPr>
          <a:lstStyle/>
          <a:p>
            <a:r>
              <a:rPr lang="en-US" sz="4000" b="1">
                <a:latin typeface="Baskerville Old Face"/>
                <a:ea typeface="Calibri Light"/>
                <a:cs typeface="Calibri Light"/>
              </a:rPr>
              <a:t>Building a Simple NN</a:t>
            </a:r>
          </a:p>
        </p:txBody>
      </p:sp>
      <p:sp>
        <p:nvSpPr>
          <p:cNvPr id="4" name="Content Placeholder 3">
            <a:extLst>
              <a:ext uri="{FF2B5EF4-FFF2-40B4-BE49-F238E27FC236}">
                <a16:creationId xmlns:a16="http://schemas.microsoft.com/office/drawing/2014/main" id="{78733C93-6351-D3FE-B5DF-0DFBB6B80E68}"/>
              </a:ext>
            </a:extLst>
          </p:cNvPr>
          <p:cNvSpPr>
            <a:spLocks noGrp="1"/>
          </p:cNvSpPr>
          <p:nvPr>
            <p:ph idx="1"/>
          </p:nvPr>
        </p:nvSpPr>
        <p:spPr>
          <a:xfrm>
            <a:off x="838200" y="720949"/>
            <a:ext cx="10515600" cy="4351338"/>
          </a:xfrm>
        </p:spPr>
        <p:txBody>
          <a:bodyPr vert="horz" lIns="91440" tIns="45720" rIns="91440" bIns="45720" rtlCol="0" anchor="t">
            <a:normAutofit/>
          </a:bodyPr>
          <a:lstStyle/>
          <a:p>
            <a:pPr marL="0" indent="0" algn="ctr">
              <a:buNone/>
            </a:pPr>
            <a:r>
              <a:rPr lang="en-US" dirty="0">
                <a:latin typeface="Baskerville Old Face"/>
                <a:ea typeface="Calibri" panose="020F0502020204030204"/>
                <a:cs typeface="Calibri" panose="020F0502020204030204"/>
              </a:rPr>
              <a:t>Re-evaluation of Scaling</a:t>
            </a:r>
          </a:p>
          <a:p>
            <a:pPr marL="0" indent="0">
              <a:buNone/>
            </a:pPr>
            <a:endParaRPr lang="en-US" dirty="0">
              <a:latin typeface="Baskerville Old Face"/>
              <a:ea typeface="Calibri" panose="020F0502020204030204"/>
              <a:cs typeface="Calibri" panose="020F0502020204030204"/>
            </a:endParaRPr>
          </a:p>
        </p:txBody>
      </p:sp>
      <p:pic>
        <p:nvPicPr>
          <p:cNvPr id="6" name="Picture 5" descr="A screen shot of a computer program&#10;&#10;AI-generated content may be incorrect.">
            <a:extLst>
              <a:ext uri="{FF2B5EF4-FFF2-40B4-BE49-F238E27FC236}">
                <a16:creationId xmlns:a16="http://schemas.microsoft.com/office/drawing/2014/main" id="{64A9ADE8-C9EC-923F-E7B7-C736D5B64448}"/>
              </a:ext>
            </a:extLst>
          </p:cNvPr>
          <p:cNvPicPr>
            <a:picLocks noChangeAspect="1"/>
          </p:cNvPicPr>
          <p:nvPr/>
        </p:nvPicPr>
        <p:blipFill>
          <a:blip r:embed="rId3"/>
          <a:stretch>
            <a:fillRect/>
          </a:stretch>
        </p:blipFill>
        <p:spPr>
          <a:xfrm>
            <a:off x="874084" y="1276010"/>
            <a:ext cx="10448342" cy="5451233"/>
          </a:xfrm>
          <a:prstGeom prst="rect">
            <a:avLst/>
          </a:prstGeom>
        </p:spPr>
      </p:pic>
      <p:sp>
        <p:nvSpPr>
          <p:cNvPr id="7" name="TextBox 6">
            <a:extLst>
              <a:ext uri="{FF2B5EF4-FFF2-40B4-BE49-F238E27FC236}">
                <a16:creationId xmlns:a16="http://schemas.microsoft.com/office/drawing/2014/main" id="{BF3537A3-E86C-3C98-FFB7-2C4DAA53DD8C}"/>
              </a:ext>
            </a:extLst>
          </p:cNvPr>
          <p:cNvSpPr txBox="1"/>
          <p:nvPr/>
        </p:nvSpPr>
        <p:spPr>
          <a:xfrm>
            <a:off x="279791" y="533550"/>
            <a:ext cx="34016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skerville Old Face"/>
                <a:ea typeface="Calibri"/>
                <a:cs typeface="Calibri"/>
              </a:rPr>
              <a:t>Swish is continuous and differentiable. Better </a:t>
            </a:r>
            <a:r>
              <a:rPr lang="en-US">
                <a:latin typeface="Baskerville Old Face"/>
                <a:ea typeface="Calibri"/>
                <a:cs typeface="Calibri"/>
              </a:rPr>
              <a:t>gradient flow.</a:t>
            </a:r>
            <a:endParaRPr lang="en-US">
              <a:latin typeface="Baskerville Old Face"/>
            </a:endParaRPr>
          </a:p>
        </p:txBody>
      </p:sp>
    </p:spTree>
    <p:extLst>
      <p:ext uri="{BB962C8B-B14F-4D97-AF65-F5344CB8AC3E}">
        <p14:creationId xmlns:p14="http://schemas.microsoft.com/office/powerpoint/2010/main" val="1833058465"/>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0C8DE-33F7-1472-BE9D-6E0E33EB2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9E17B-07F6-C6A6-85BB-ABB999A178A5}"/>
              </a:ext>
            </a:extLst>
          </p:cNvPr>
          <p:cNvSpPr>
            <a:spLocks noGrp="1"/>
          </p:cNvSpPr>
          <p:nvPr>
            <p:ph type="title"/>
          </p:nvPr>
        </p:nvSpPr>
        <p:spPr>
          <a:xfrm>
            <a:off x="373786" y="-94"/>
            <a:ext cx="11448937" cy="1334580"/>
          </a:xfrm>
        </p:spPr>
        <p:txBody>
          <a:bodyPr/>
          <a:lstStyle/>
          <a:p>
            <a:pPr algn="ctr"/>
            <a:r>
              <a:rPr lang="en-US" b="1" dirty="0">
                <a:latin typeface="Baskerville Old Face"/>
                <a:ea typeface="Calibri Light"/>
                <a:cs typeface="Calibri Light"/>
              </a:rPr>
              <a:t>Experimenting with Parameters of Rotor System</a:t>
            </a:r>
          </a:p>
        </p:txBody>
      </p:sp>
      <p:pic>
        <p:nvPicPr>
          <p:cNvPr id="2050" name="Picture 2">
            <a:extLst>
              <a:ext uri="{FF2B5EF4-FFF2-40B4-BE49-F238E27FC236}">
                <a16:creationId xmlns:a16="http://schemas.microsoft.com/office/drawing/2014/main" id="{7AE967AA-6574-2369-ADF9-DE5066554B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5" y="1655762"/>
            <a:ext cx="4083280" cy="51129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889B2F-9E42-A72B-7508-BE21880883F4}"/>
              </a:ext>
            </a:extLst>
          </p:cNvPr>
          <p:cNvSpPr txBox="1"/>
          <p:nvPr/>
        </p:nvSpPr>
        <p:spPr>
          <a:xfrm>
            <a:off x="746277" y="1261716"/>
            <a:ext cx="2379241" cy="369332"/>
          </a:xfrm>
          <a:prstGeom prst="rect">
            <a:avLst/>
          </a:prstGeom>
          <a:noFill/>
        </p:spPr>
        <p:txBody>
          <a:bodyPr wrap="none" rtlCol="0">
            <a:spAutoFit/>
          </a:bodyPr>
          <a:lstStyle/>
          <a:p>
            <a:r>
              <a:rPr lang="en-US" b="1" dirty="0"/>
              <a:t>0.1 Hz </a:t>
            </a:r>
            <a:r>
              <a:rPr lang="en-US" dirty="0"/>
              <a:t>step-up every </a:t>
            </a:r>
            <a:r>
              <a:rPr lang="en-US" b="1" dirty="0"/>
              <a:t>5s</a:t>
            </a:r>
          </a:p>
        </p:txBody>
      </p:sp>
      <p:sp>
        <p:nvSpPr>
          <p:cNvPr id="8" name="TextBox 7">
            <a:extLst>
              <a:ext uri="{FF2B5EF4-FFF2-40B4-BE49-F238E27FC236}">
                <a16:creationId xmlns:a16="http://schemas.microsoft.com/office/drawing/2014/main" id="{67A66642-64E5-6621-A758-625CA378EFE2}"/>
              </a:ext>
            </a:extLst>
          </p:cNvPr>
          <p:cNvSpPr txBox="1"/>
          <p:nvPr/>
        </p:nvSpPr>
        <p:spPr>
          <a:xfrm>
            <a:off x="746277" y="3536630"/>
            <a:ext cx="1844351" cy="338554"/>
          </a:xfrm>
          <a:prstGeom prst="rect">
            <a:avLst/>
          </a:prstGeom>
          <a:noFill/>
        </p:spPr>
        <p:txBody>
          <a:bodyPr wrap="none" rtlCol="0">
            <a:spAutoFit/>
          </a:bodyPr>
          <a:lstStyle/>
          <a:p>
            <a:r>
              <a:rPr lang="en-US" sz="1600" dirty="0"/>
              <a:t>Max just under 3 Hz</a:t>
            </a:r>
          </a:p>
        </p:txBody>
      </p:sp>
      <p:pic>
        <p:nvPicPr>
          <p:cNvPr id="2052" name="Picture 4">
            <a:extLst>
              <a:ext uri="{FF2B5EF4-FFF2-40B4-BE49-F238E27FC236}">
                <a16:creationId xmlns:a16="http://schemas.microsoft.com/office/drawing/2014/main" id="{04EF9D27-619A-B621-577C-4B8E5D12F5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8825" y="1655762"/>
            <a:ext cx="4134925" cy="51738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82C6DA-5CC2-6C56-81B7-F2BF641DF500}"/>
              </a:ext>
            </a:extLst>
          </p:cNvPr>
          <p:cNvSpPr txBox="1"/>
          <p:nvPr/>
        </p:nvSpPr>
        <p:spPr>
          <a:xfrm>
            <a:off x="5006666" y="1261716"/>
            <a:ext cx="2484078" cy="369332"/>
          </a:xfrm>
          <a:prstGeom prst="rect">
            <a:avLst/>
          </a:prstGeom>
          <a:noFill/>
        </p:spPr>
        <p:txBody>
          <a:bodyPr wrap="none" rtlCol="0">
            <a:spAutoFit/>
          </a:bodyPr>
          <a:lstStyle/>
          <a:p>
            <a:r>
              <a:rPr lang="en-US" b="1" dirty="0"/>
              <a:t>0.5 Hz </a:t>
            </a:r>
            <a:r>
              <a:rPr lang="en-US" dirty="0"/>
              <a:t>step-up every </a:t>
            </a:r>
            <a:r>
              <a:rPr lang="en-US" b="1" dirty="0"/>
              <a:t>10s</a:t>
            </a:r>
          </a:p>
        </p:txBody>
      </p:sp>
      <p:sp>
        <p:nvSpPr>
          <p:cNvPr id="10" name="TextBox 9">
            <a:extLst>
              <a:ext uri="{FF2B5EF4-FFF2-40B4-BE49-F238E27FC236}">
                <a16:creationId xmlns:a16="http://schemas.microsoft.com/office/drawing/2014/main" id="{EE9714BB-BA08-008C-2079-5B4477C69876}"/>
              </a:ext>
            </a:extLst>
          </p:cNvPr>
          <p:cNvSpPr txBox="1"/>
          <p:nvPr/>
        </p:nvSpPr>
        <p:spPr>
          <a:xfrm>
            <a:off x="5878940" y="3705907"/>
            <a:ext cx="1255152" cy="338554"/>
          </a:xfrm>
          <a:prstGeom prst="rect">
            <a:avLst/>
          </a:prstGeom>
          <a:noFill/>
        </p:spPr>
        <p:txBody>
          <a:bodyPr wrap="none" rtlCol="0">
            <a:spAutoFit/>
          </a:bodyPr>
          <a:lstStyle/>
          <a:p>
            <a:r>
              <a:rPr lang="en-US" sz="1600" dirty="0"/>
              <a:t>Max ~ 1.5 Hz</a:t>
            </a:r>
          </a:p>
        </p:txBody>
      </p:sp>
      <p:sp>
        <p:nvSpPr>
          <p:cNvPr id="11" name="TextBox 10">
            <a:extLst>
              <a:ext uri="{FF2B5EF4-FFF2-40B4-BE49-F238E27FC236}">
                <a16:creationId xmlns:a16="http://schemas.microsoft.com/office/drawing/2014/main" id="{9CC2ABFC-4256-7774-4413-81002D8A86BA}"/>
              </a:ext>
            </a:extLst>
          </p:cNvPr>
          <p:cNvSpPr txBox="1"/>
          <p:nvPr/>
        </p:nvSpPr>
        <p:spPr>
          <a:xfrm>
            <a:off x="8958917" y="1261716"/>
            <a:ext cx="2367058" cy="369332"/>
          </a:xfrm>
          <a:prstGeom prst="rect">
            <a:avLst/>
          </a:prstGeom>
          <a:noFill/>
        </p:spPr>
        <p:txBody>
          <a:bodyPr wrap="none" rtlCol="0">
            <a:spAutoFit/>
          </a:bodyPr>
          <a:lstStyle/>
          <a:p>
            <a:r>
              <a:rPr lang="en-US" b="1" dirty="0"/>
              <a:t>0.2 Hz </a:t>
            </a:r>
            <a:r>
              <a:rPr lang="en-US" dirty="0"/>
              <a:t>step-up every </a:t>
            </a:r>
            <a:r>
              <a:rPr lang="en-US" b="1" dirty="0"/>
              <a:t>5s</a:t>
            </a:r>
          </a:p>
        </p:txBody>
      </p:sp>
      <p:pic>
        <p:nvPicPr>
          <p:cNvPr id="2054" name="Picture 6">
            <a:extLst>
              <a:ext uri="{FF2B5EF4-FFF2-40B4-BE49-F238E27FC236}">
                <a16:creationId xmlns:a16="http://schemas.microsoft.com/office/drawing/2014/main" id="{76A3D56D-9406-0161-933A-B97FBBB24F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5231" y="1655762"/>
            <a:ext cx="4131450" cy="51738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5E1052A-B43D-80E5-37DD-D0E55F9EDABD}"/>
              </a:ext>
            </a:extLst>
          </p:cNvPr>
          <p:cNvSpPr txBox="1"/>
          <p:nvPr/>
        </p:nvSpPr>
        <p:spPr>
          <a:xfrm>
            <a:off x="10977670" y="3890381"/>
            <a:ext cx="1099660" cy="338554"/>
          </a:xfrm>
          <a:prstGeom prst="rect">
            <a:avLst/>
          </a:prstGeom>
          <a:noFill/>
        </p:spPr>
        <p:txBody>
          <a:bodyPr wrap="none" rtlCol="0">
            <a:spAutoFit/>
          </a:bodyPr>
          <a:lstStyle/>
          <a:p>
            <a:r>
              <a:rPr lang="en-US" sz="1600" dirty="0"/>
              <a:t>Max ~ 4 Hz</a:t>
            </a:r>
          </a:p>
        </p:txBody>
      </p:sp>
    </p:spTree>
    <p:extLst>
      <p:ext uri="{BB962C8B-B14F-4D97-AF65-F5344CB8AC3E}">
        <p14:creationId xmlns:p14="http://schemas.microsoft.com/office/powerpoint/2010/main" val="3348464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F8BEF34-C4E5-B5F9-2E63-CB8FB087A636}"/>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DB28C14-D936-0E41-8CFB-84D5869422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2600B-0D73-6AB6-4E87-1ABDAA9577F2}"/>
              </a:ext>
            </a:extLst>
          </p:cNvPr>
          <p:cNvSpPr>
            <a:spLocks noGrp="1"/>
          </p:cNvSpPr>
          <p:nvPr>
            <p:ph type="title"/>
          </p:nvPr>
        </p:nvSpPr>
        <p:spPr>
          <a:xfrm>
            <a:off x="4156310" y="-413717"/>
            <a:ext cx="5167185" cy="1680519"/>
          </a:xfrm>
        </p:spPr>
        <p:txBody>
          <a:bodyPr>
            <a:normAutofit/>
          </a:bodyPr>
          <a:lstStyle/>
          <a:p>
            <a:r>
              <a:rPr lang="en-US" sz="4000" b="1">
                <a:latin typeface="Baskerville Old Face"/>
                <a:ea typeface="Calibri Light"/>
                <a:cs typeface="Calibri Light"/>
              </a:rPr>
              <a:t>Building a Simple NN</a:t>
            </a:r>
          </a:p>
        </p:txBody>
      </p:sp>
      <p:sp>
        <p:nvSpPr>
          <p:cNvPr id="4" name="Content Placeholder 3">
            <a:extLst>
              <a:ext uri="{FF2B5EF4-FFF2-40B4-BE49-F238E27FC236}">
                <a16:creationId xmlns:a16="http://schemas.microsoft.com/office/drawing/2014/main" id="{123351DE-A851-817E-F145-8EFE7EDB3571}"/>
              </a:ext>
            </a:extLst>
          </p:cNvPr>
          <p:cNvSpPr>
            <a:spLocks noGrp="1"/>
          </p:cNvSpPr>
          <p:nvPr>
            <p:ph idx="1"/>
          </p:nvPr>
        </p:nvSpPr>
        <p:spPr>
          <a:xfrm>
            <a:off x="1483360" y="761589"/>
            <a:ext cx="10515600" cy="4351338"/>
          </a:xfrm>
        </p:spPr>
        <p:txBody>
          <a:bodyPr vert="horz" lIns="91440" tIns="45720" rIns="91440" bIns="45720" rtlCol="0" anchor="t">
            <a:normAutofit/>
          </a:bodyPr>
          <a:lstStyle/>
          <a:p>
            <a:pPr marL="0" indent="0" algn="ctr">
              <a:buNone/>
            </a:pPr>
            <a:r>
              <a:rPr lang="en-US" dirty="0">
                <a:solidFill>
                  <a:srgbClr val="7030A0"/>
                </a:solidFill>
                <a:latin typeface="Baskerville Old Face"/>
                <a:ea typeface="Calibri" panose="020F0502020204030204"/>
                <a:cs typeface="Calibri" panose="020F0502020204030204"/>
              </a:rPr>
              <a:t>Accurate Prediction of Torques!</a:t>
            </a:r>
          </a:p>
          <a:p>
            <a:pPr marL="0" indent="0">
              <a:buNone/>
            </a:pPr>
            <a:endParaRPr lang="en-US" dirty="0">
              <a:latin typeface="Baskerville Old Face"/>
              <a:ea typeface="Calibri" panose="020F0502020204030204"/>
              <a:cs typeface="Calibri" panose="020F0502020204030204"/>
            </a:endParaRPr>
          </a:p>
        </p:txBody>
      </p:sp>
      <p:pic>
        <p:nvPicPr>
          <p:cNvPr id="5" name="Picture 4" descr="A graph with lines and dots&#10;&#10;AI-generated content may be incorrect.">
            <a:extLst>
              <a:ext uri="{FF2B5EF4-FFF2-40B4-BE49-F238E27FC236}">
                <a16:creationId xmlns:a16="http://schemas.microsoft.com/office/drawing/2014/main" id="{50D7C94F-B01F-0E8C-DFE1-5BCD855A2092}"/>
              </a:ext>
            </a:extLst>
          </p:cNvPr>
          <p:cNvPicPr>
            <a:picLocks noChangeAspect="1"/>
          </p:cNvPicPr>
          <p:nvPr/>
        </p:nvPicPr>
        <p:blipFill>
          <a:blip r:embed="rId3"/>
          <a:stretch>
            <a:fillRect/>
          </a:stretch>
        </p:blipFill>
        <p:spPr>
          <a:xfrm>
            <a:off x="3319724" y="1351280"/>
            <a:ext cx="8697073" cy="5359400"/>
          </a:xfrm>
          <a:prstGeom prst="rect">
            <a:avLst/>
          </a:prstGeom>
        </p:spPr>
      </p:pic>
      <p:pic>
        <p:nvPicPr>
          <p:cNvPr id="8" name="Picture 7" descr="A black and white screen with numbers&#10;&#10;AI-generated content may be incorrect.">
            <a:extLst>
              <a:ext uri="{FF2B5EF4-FFF2-40B4-BE49-F238E27FC236}">
                <a16:creationId xmlns:a16="http://schemas.microsoft.com/office/drawing/2014/main" id="{543C8B66-570A-D85C-ED36-1CE6FBD53FE4}"/>
              </a:ext>
            </a:extLst>
          </p:cNvPr>
          <p:cNvPicPr>
            <a:picLocks noChangeAspect="1"/>
          </p:cNvPicPr>
          <p:nvPr/>
        </p:nvPicPr>
        <p:blipFill>
          <a:blip r:embed="rId4"/>
          <a:stretch>
            <a:fillRect/>
          </a:stretch>
        </p:blipFill>
        <p:spPr>
          <a:xfrm>
            <a:off x="228544" y="73660"/>
            <a:ext cx="2817109" cy="6710680"/>
          </a:xfrm>
          <a:prstGeom prst="rect">
            <a:avLst/>
          </a:prstGeom>
        </p:spPr>
      </p:pic>
    </p:spTree>
    <p:extLst>
      <p:ext uri="{BB962C8B-B14F-4D97-AF65-F5344CB8AC3E}">
        <p14:creationId xmlns:p14="http://schemas.microsoft.com/office/powerpoint/2010/main" val="3698840957"/>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C530-9B56-A0C2-0E9A-7DA8B3DB2A03}"/>
              </a:ext>
            </a:extLst>
          </p:cNvPr>
          <p:cNvSpPr>
            <a:spLocks noGrp="1"/>
          </p:cNvSpPr>
          <p:nvPr>
            <p:ph type="title"/>
          </p:nvPr>
        </p:nvSpPr>
        <p:spPr/>
        <p:txBody>
          <a:bodyPr/>
          <a:lstStyle/>
          <a:p>
            <a:r>
              <a:rPr lang="en-US" b="1" dirty="0">
                <a:latin typeface="Baskerville Old Face"/>
                <a:ea typeface="Calibri Light"/>
                <a:cs typeface="Calibri Light"/>
              </a:rPr>
              <a:t>Next Step...</a:t>
            </a:r>
            <a:endParaRPr lang="en-US" b="1" dirty="0">
              <a:latin typeface="Baskerville Old Face"/>
            </a:endParaRPr>
          </a:p>
        </p:txBody>
      </p:sp>
      <p:sp>
        <p:nvSpPr>
          <p:cNvPr id="3" name="Content Placeholder 2">
            <a:extLst>
              <a:ext uri="{FF2B5EF4-FFF2-40B4-BE49-F238E27FC236}">
                <a16:creationId xmlns:a16="http://schemas.microsoft.com/office/drawing/2014/main" id="{073F3F1A-F136-AB35-06EF-3A0EE96C9A4C}"/>
              </a:ext>
            </a:extLst>
          </p:cNvPr>
          <p:cNvSpPr>
            <a:spLocks noGrp="1"/>
          </p:cNvSpPr>
          <p:nvPr>
            <p:ph idx="1"/>
          </p:nvPr>
        </p:nvSpPr>
        <p:spPr>
          <a:xfrm>
            <a:off x="838200" y="2506465"/>
            <a:ext cx="10515600" cy="4351338"/>
          </a:xfrm>
        </p:spPr>
        <p:txBody>
          <a:bodyPr vert="horz" lIns="91440" tIns="45720" rIns="91440" bIns="45720" rtlCol="0" anchor="t">
            <a:normAutofit/>
          </a:bodyPr>
          <a:lstStyle/>
          <a:p>
            <a:r>
              <a:rPr lang="en-US" dirty="0">
                <a:latin typeface="Baskerville Old Face"/>
                <a:ea typeface="Calibri"/>
                <a:cs typeface="Calibri"/>
              </a:rPr>
              <a:t>Use of actual experimental data by collaborators to find the data-driven component function in the APHYNITY Model </a:t>
            </a:r>
          </a:p>
          <a:p>
            <a:r>
              <a:rPr lang="en-US" dirty="0">
                <a:latin typeface="Baskerville Old Face"/>
                <a:ea typeface="Calibri"/>
                <a:cs typeface="Calibri"/>
              </a:rPr>
              <a:t>Begin with only predicting the torque first (same as what has been done here)? </a:t>
            </a:r>
          </a:p>
          <a:p>
            <a:pPr marL="0" indent="0">
              <a:buNone/>
            </a:pPr>
            <a:endParaRPr lang="en-US" dirty="0">
              <a:ea typeface="Calibri"/>
              <a:cs typeface="Calibri"/>
            </a:endParaRPr>
          </a:p>
        </p:txBody>
      </p:sp>
    </p:spTree>
    <p:extLst>
      <p:ext uri="{BB962C8B-B14F-4D97-AF65-F5344CB8AC3E}">
        <p14:creationId xmlns:p14="http://schemas.microsoft.com/office/powerpoint/2010/main" val="2132340207"/>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4D63-3197-8AFB-9107-172557090465}"/>
              </a:ext>
            </a:extLst>
          </p:cNvPr>
          <p:cNvSpPr>
            <a:spLocks noGrp="1"/>
          </p:cNvSpPr>
          <p:nvPr>
            <p:ph type="title"/>
          </p:nvPr>
        </p:nvSpPr>
        <p:spPr>
          <a:xfrm>
            <a:off x="587095" y="132659"/>
            <a:ext cx="10515600" cy="833856"/>
          </a:xfrm>
        </p:spPr>
        <p:txBody>
          <a:bodyPr>
            <a:normAutofit/>
          </a:bodyPr>
          <a:lstStyle/>
          <a:p>
            <a:r>
              <a:rPr lang="en-SG" sz="3200" dirty="0"/>
              <a:t>Measurement setup and strategy – Shared Before</a:t>
            </a:r>
          </a:p>
        </p:txBody>
      </p:sp>
      <p:pic>
        <p:nvPicPr>
          <p:cNvPr id="5" name="Picture 4">
            <a:extLst>
              <a:ext uri="{FF2B5EF4-FFF2-40B4-BE49-F238E27FC236}">
                <a16:creationId xmlns:a16="http://schemas.microsoft.com/office/drawing/2014/main" id="{3699BDA7-66D7-DC24-D977-D1277847AB46}"/>
              </a:ext>
            </a:extLst>
          </p:cNvPr>
          <p:cNvPicPr>
            <a:picLocks noChangeAspect="1"/>
          </p:cNvPicPr>
          <p:nvPr/>
        </p:nvPicPr>
        <p:blipFill>
          <a:blip r:embed="rId2"/>
          <a:stretch>
            <a:fillRect/>
          </a:stretch>
        </p:blipFill>
        <p:spPr>
          <a:xfrm>
            <a:off x="348327" y="1156916"/>
            <a:ext cx="4237885" cy="2430504"/>
          </a:xfrm>
          <a:prstGeom prst="rect">
            <a:avLst/>
          </a:prstGeom>
        </p:spPr>
      </p:pic>
      <p:pic>
        <p:nvPicPr>
          <p:cNvPr id="7" name="Picture 6" descr="A machine with wires and a circular object&#10;&#10;Description automatically generated">
            <a:extLst>
              <a:ext uri="{FF2B5EF4-FFF2-40B4-BE49-F238E27FC236}">
                <a16:creationId xmlns:a16="http://schemas.microsoft.com/office/drawing/2014/main" id="{9428828D-51AC-36FC-8BD0-BCAA718EA6B5}"/>
              </a:ext>
            </a:extLst>
          </p:cNvPr>
          <p:cNvPicPr>
            <a:picLocks noChangeAspect="1"/>
          </p:cNvPicPr>
          <p:nvPr/>
        </p:nvPicPr>
        <p:blipFill>
          <a:blip r:embed="rId3" cstate="print">
            <a:extLst>
              <a:ext uri="{28A0092B-C50C-407E-A947-70E740481C1C}">
                <a14:useLocalDpi xmlns:a14="http://schemas.microsoft.com/office/drawing/2010/main" val="0"/>
              </a:ext>
            </a:extLst>
          </a:blip>
          <a:srcRect l="8235" r="10986" b="21387"/>
          <a:stretch/>
        </p:blipFill>
        <p:spPr>
          <a:xfrm>
            <a:off x="4851531" y="1179936"/>
            <a:ext cx="2961140" cy="2160448"/>
          </a:xfrm>
          <a:prstGeom prst="rect">
            <a:avLst/>
          </a:prstGeom>
        </p:spPr>
      </p:pic>
      <p:pic>
        <p:nvPicPr>
          <p:cNvPr id="11" name="Picture 10">
            <a:extLst>
              <a:ext uri="{FF2B5EF4-FFF2-40B4-BE49-F238E27FC236}">
                <a16:creationId xmlns:a16="http://schemas.microsoft.com/office/drawing/2014/main" id="{13F98558-05B3-8B10-62F3-F64B9BB7DD9E}"/>
              </a:ext>
            </a:extLst>
          </p:cNvPr>
          <p:cNvPicPr>
            <a:picLocks noChangeAspect="1"/>
          </p:cNvPicPr>
          <p:nvPr/>
        </p:nvPicPr>
        <p:blipFill>
          <a:blip r:embed="rId4"/>
          <a:stretch>
            <a:fillRect/>
          </a:stretch>
        </p:blipFill>
        <p:spPr>
          <a:xfrm>
            <a:off x="8077990" y="1217620"/>
            <a:ext cx="2651772" cy="2160448"/>
          </a:xfrm>
          <a:prstGeom prst="rect">
            <a:avLst/>
          </a:prstGeom>
        </p:spPr>
      </p:pic>
      <p:pic>
        <p:nvPicPr>
          <p:cNvPr id="12" name="Picture 11">
            <a:extLst>
              <a:ext uri="{FF2B5EF4-FFF2-40B4-BE49-F238E27FC236}">
                <a16:creationId xmlns:a16="http://schemas.microsoft.com/office/drawing/2014/main" id="{9854009C-8BC0-F6E3-FDAF-251F0A315366}"/>
              </a:ext>
            </a:extLst>
          </p:cNvPr>
          <p:cNvPicPr>
            <a:picLocks noChangeAspect="1"/>
          </p:cNvPicPr>
          <p:nvPr/>
        </p:nvPicPr>
        <p:blipFill>
          <a:blip r:embed="rId5"/>
          <a:stretch>
            <a:fillRect/>
          </a:stretch>
        </p:blipFill>
        <p:spPr>
          <a:xfrm>
            <a:off x="224485" y="3850963"/>
            <a:ext cx="4174387" cy="2620905"/>
          </a:xfrm>
          <a:prstGeom prst="rect">
            <a:avLst/>
          </a:prstGeom>
        </p:spPr>
      </p:pic>
      <p:sp>
        <p:nvSpPr>
          <p:cNvPr id="13" name="TextBox 12">
            <a:extLst>
              <a:ext uri="{FF2B5EF4-FFF2-40B4-BE49-F238E27FC236}">
                <a16:creationId xmlns:a16="http://schemas.microsoft.com/office/drawing/2014/main" id="{39616CB1-8652-251C-2BDD-C8019666B405}"/>
              </a:ext>
            </a:extLst>
          </p:cNvPr>
          <p:cNvSpPr txBox="1"/>
          <p:nvPr/>
        </p:nvSpPr>
        <p:spPr>
          <a:xfrm>
            <a:off x="867021" y="6471868"/>
            <a:ext cx="2193164" cy="369332"/>
          </a:xfrm>
          <a:prstGeom prst="rect">
            <a:avLst/>
          </a:prstGeom>
          <a:noFill/>
        </p:spPr>
        <p:txBody>
          <a:bodyPr wrap="none" rtlCol="0">
            <a:spAutoFit/>
          </a:bodyPr>
          <a:lstStyle/>
          <a:p>
            <a:r>
              <a:rPr lang="en-SG" dirty="0"/>
              <a:t>LDV signal, raw data</a:t>
            </a:r>
          </a:p>
        </p:txBody>
      </p:sp>
      <p:pic>
        <p:nvPicPr>
          <p:cNvPr id="14" name="Picture 13">
            <a:extLst>
              <a:ext uri="{FF2B5EF4-FFF2-40B4-BE49-F238E27FC236}">
                <a16:creationId xmlns:a16="http://schemas.microsoft.com/office/drawing/2014/main" id="{04196766-49E3-DF8E-6B9C-8A894CCD95FE}"/>
              </a:ext>
            </a:extLst>
          </p:cNvPr>
          <p:cNvPicPr>
            <a:picLocks noChangeAspect="1"/>
          </p:cNvPicPr>
          <p:nvPr/>
        </p:nvPicPr>
        <p:blipFill>
          <a:blip r:embed="rId6"/>
          <a:stretch>
            <a:fillRect/>
          </a:stretch>
        </p:blipFill>
        <p:spPr>
          <a:xfrm>
            <a:off x="5226715" y="3753071"/>
            <a:ext cx="2272321" cy="2488733"/>
          </a:xfrm>
          <a:prstGeom prst="rect">
            <a:avLst/>
          </a:prstGeom>
        </p:spPr>
      </p:pic>
      <p:sp>
        <p:nvSpPr>
          <p:cNvPr id="15" name="Oval 14">
            <a:extLst>
              <a:ext uri="{FF2B5EF4-FFF2-40B4-BE49-F238E27FC236}">
                <a16:creationId xmlns:a16="http://schemas.microsoft.com/office/drawing/2014/main" id="{290D6DD1-B010-C803-0A17-4EEBF95627A6}"/>
              </a:ext>
            </a:extLst>
          </p:cNvPr>
          <p:cNvSpPr/>
          <p:nvPr/>
        </p:nvSpPr>
        <p:spPr>
          <a:xfrm>
            <a:off x="6115248" y="4723651"/>
            <a:ext cx="86883" cy="8688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67500F33-1449-D19F-04B6-6F46742EF916}"/>
              </a:ext>
            </a:extLst>
          </p:cNvPr>
          <p:cNvSpPr txBox="1"/>
          <p:nvPr/>
        </p:nvSpPr>
        <p:spPr>
          <a:xfrm>
            <a:off x="7812671" y="787584"/>
            <a:ext cx="4066819" cy="369332"/>
          </a:xfrm>
          <a:prstGeom prst="rect">
            <a:avLst/>
          </a:prstGeom>
          <a:noFill/>
        </p:spPr>
        <p:txBody>
          <a:bodyPr wrap="none" rtlCol="0">
            <a:spAutoFit/>
          </a:bodyPr>
          <a:lstStyle/>
          <a:p>
            <a:r>
              <a:rPr lang="en-SG" dirty="0"/>
              <a:t>Real shape of rotor, thickness=0.32mm</a:t>
            </a:r>
          </a:p>
        </p:txBody>
      </p:sp>
      <p:sp>
        <p:nvSpPr>
          <p:cNvPr id="17" name="TextBox 16">
            <a:extLst>
              <a:ext uri="{FF2B5EF4-FFF2-40B4-BE49-F238E27FC236}">
                <a16:creationId xmlns:a16="http://schemas.microsoft.com/office/drawing/2014/main" id="{101344F0-2B90-2E8B-5020-3D6EC02A0C30}"/>
              </a:ext>
            </a:extLst>
          </p:cNvPr>
          <p:cNvSpPr txBox="1"/>
          <p:nvPr/>
        </p:nvSpPr>
        <p:spPr>
          <a:xfrm>
            <a:off x="7943272" y="3633892"/>
            <a:ext cx="4024243" cy="923330"/>
          </a:xfrm>
          <a:prstGeom prst="rect">
            <a:avLst/>
          </a:prstGeom>
          <a:noFill/>
        </p:spPr>
        <p:txBody>
          <a:bodyPr wrap="none" rtlCol="0">
            <a:spAutoFit/>
          </a:bodyPr>
          <a:lstStyle/>
          <a:p>
            <a:r>
              <a:rPr lang="en-SG" dirty="0"/>
              <a:t>Trigger mode control strategy:</a:t>
            </a:r>
            <a:br>
              <a:rPr lang="en-SG" dirty="0"/>
            </a:br>
            <a:r>
              <a:rPr lang="en-SG" dirty="0"/>
              <a:t>When the LDV signal is higher than 0.2,</a:t>
            </a:r>
          </a:p>
          <a:p>
            <a:r>
              <a:rPr lang="en-SG" dirty="0"/>
              <a:t>Electrode 3 are on. </a:t>
            </a:r>
          </a:p>
        </p:txBody>
      </p:sp>
      <p:sp>
        <p:nvSpPr>
          <p:cNvPr id="18" name="TextBox 17">
            <a:extLst>
              <a:ext uri="{FF2B5EF4-FFF2-40B4-BE49-F238E27FC236}">
                <a16:creationId xmlns:a16="http://schemas.microsoft.com/office/drawing/2014/main" id="{C96F13C3-C144-D1DD-59EA-791E030F8BD8}"/>
              </a:ext>
            </a:extLst>
          </p:cNvPr>
          <p:cNvSpPr txBox="1"/>
          <p:nvPr/>
        </p:nvSpPr>
        <p:spPr>
          <a:xfrm>
            <a:off x="5794326" y="4147976"/>
            <a:ext cx="308098" cy="369332"/>
          </a:xfrm>
          <a:prstGeom prst="rect">
            <a:avLst/>
          </a:prstGeom>
          <a:noFill/>
        </p:spPr>
        <p:txBody>
          <a:bodyPr wrap="none" rtlCol="0">
            <a:spAutoFit/>
          </a:bodyPr>
          <a:lstStyle/>
          <a:p>
            <a:r>
              <a:rPr lang="en-SG" dirty="0"/>
              <a:t>1</a:t>
            </a:r>
          </a:p>
        </p:txBody>
      </p:sp>
      <p:sp>
        <p:nvSpPr>
          <p:cNvPr id="20" name="TextBox 19">
            <a:extLst>
              <a:ext uri="{FF2B5EF4-FFF2-40B4-BE49-F238E27FC236}">
                <a16:creationId xmlns:a16="http://schemas.microsoft.com/office/drawing/2014/main" id="{74661F52-A3BA-093A-9844-300857CFEE08}"/>
              </a:ext>
            </a:extLst>
          </p:cNvPr>
          <p:cNvSpPr txBox="1"/>
          <p:nvPr/>
        </p:nvSpPr>
        <p:spPr>
          <a:xfrm>
            <a:off x="5775078" y="5917141"/>
            <a:ext cx="308098" cy="369332"/>
          </a:xfrm>
          <a:prstGeom prst="rect">
            <a:avLst/>
          </a:prstGeom>
          <a:noFill/>
        </p:spPr>
        <p:txBody>
          <a:bodyPr wrap="none" rtlCol="0">
            <a:spAutoFit/>
          </a:bodyPr>
          <a:lstStyle/>
          <a:p>
            <a:r>
              <a:rPr lang="en-SG" dirty="0"/>
              <a:t>1</a:t>
            </a:r>
          </a:p>
        </p:txBody>
      </p:sp>
      <p:sp>
        <p:nvSpPr>
          <p:cNvPr id="21" name="TextBox 20">
            <a:extLst>
              <a:ext uri="{FF2B5EF4-FFF2-40B4-BE49-F238E27FC236}">
                <a16:creationId xmlns:a16="http://schemas.microsoft.com/office/drawing/2014/main" id="{72F4C710-DC8B-5236-C1F8-4B11565DDBB1}"/>
              </a:ext>
            </a:extLst>
          </p:cNvPr>
          <p:cNvSpPr txBox="1"/>
          <p:nvPr/>
        </p:nvSpPr>
        <p:spPr>
          <a:xfrm>
            <a:off x="6738984" y="4441202"/>
            <a:ext cx="308098" cy="369332"/>
          </a:xfrm>
          <a:prstGeom prst="rect">
            <a:avLst/>
          </a:prstGeom>
          <a:noFill/>
        </p:spPr>
        <p:txBody>
          <a:bodyPr wrap="none" rtlCol="0">
            <a:spAutoFit/>
          </a:bodyPr>
          <a:lstStyle/>
          <a:p>
            <a:r>
              <a:rPr lang="en-SG" dirty="0"/>
              <a:t>3</a:t>
            </a:r>
          </a:p>
        </p:txBody>
      </p:sp>
      <p:sp>
        <p:nvSpPr>
          <p:cNvPr id="22" name="TextBox 21">
            <a:extLst>
              <a:ext uri="{FF2B5EF4-FFF2-40B4-BE49-F238E27FC236}">
                <a16:creationId xmlns:a16="http://schemas.microsoft.com/office/drawing/2014/main" id="{E3A22D3E-02B6-60FB-4CAE-58FEDB552A5F}"/>
              </a:ext>
            </a:extLst>
          </p:cNvPr>
          <p:cNvSpPr txBox="1"/>
          <p:nvPr/>
        </p:nvSpPr>
        <p:spPr>
          <a:xfrm>
            <a:off x="5138343" y="5493398"/>
            <a:ext cx="308098" cy="369332"/>
          </a:xfrm>
          <a:prstGeom prst="rect">
            <a:avLst/>
          </a:prstGeom>
          <a:noFill/>
        </p:spPr>
        <p:txBody>
          <a:bodyPr wrap="none" rtlCol="0">
            <a:spAutoFit/>
          </a:bodyPr>
          <a:lstStyle/>
          <a:p>
            <a:r>
              <a:rPr lang="en-SG" dirty="0"/>
              <a:t>3</a:t>
            </a:r>
          </a:p>
        </p:txBody>
      </p:sp>
      <p:sp>
        <p:nvSpPr>
          <p:cNvPr id="4" name="TextBox 3">
            <a:extLst>
              <a:ext uri="{FF2B5EF4-FFF2-40B4-BE49-F238E27FC236}">
                <a16:creationId xmlns:a16="http://schemas.microsoft.com/office/drawing/2014/main" id="{7F10DD37-1A0D-76E6-1D19-0C1C8B542838}"/>
              </a:ext>
            </a:extLst>
          </p:cNvPr>
          <p:cNvSpPr txBox="1"/>
          <p:nvPr/>
        </p:nvSpPr>
        <p:spPr>
          <a:xfrm>
            <a:off x="7943272" y="4625690"/>
            <a:ext cx="2884557" cy="369332"/>
          </a:xfrm>
          <a:prstGeom prst="rect">
            <a:avLst/>
          </a:prstGeom>
          <a:noFill/>
        </p:spPr>
        <p:txBody>
          <a:bodyPr wrap="square">
            <a:spAutoFit/>
          </a:bodyPr>
          <a:lstStyle/>
          <a:p>
            <a:r>
              <a:rPr lang="en-SG" dirty="0"/>
              <a:t>LDV signal delay: 400us</a:t>
            </a:r>
          </a:p>
        </p:txBody>
      </p:sp>
      <p:sp>
        <p:nvSpPr>
          <p:cNvPr id="3" name="TextBox 2">
            <a:extLst>
              <a:ext uri="{FF2B5EF4-FFF2-40B4-BE49-F238E27FC236}">
                <a16:creationId xmlns:a16="http://schemas.microsoft.com/office/drawing/2014/main" id="{CCFD6E03-EF4E-3213-DB84-8706BAE7EB8A}"/>
              </a:ext>
            </a:extLst>
          </p:cNvPr>
          <p:cNvSpPr txBox="1"/>
          <p:nvPr/>
        </p:nvSpPr>
        <p:spPr>
          <a:xfrm>
            <a:off x="7664051" y="5132311"/>
            <a:ext cx="4364058" cy="1569660"/>
          </a:xfrm>
          <a:prstGeom prst="rect">
            <a:avLst/>
          </a:prstGeom>
          <a:noFill/>
        </p:spPr>
        <p:txBody>
          <a:bodyPr wrap="square" rtlCol="0">
            <a:spAutoFit/>
          </a:bodyPr>
          <a:lstStyle/>
          <a:p>
            <a:r>
              <a:rPr lang="en-US" sz="1200" b="1" dirty="0" err="1"/>
              <a:t>Qns</a:t>
            </a:r>
            <a:r>
              <a:rPr lang="en-US" sz="1200" b="1" dirty="0"/>
              <a:t>:</a:t>
            </a:r>
          </a:p>
          <a:p>
            <a:pPr marL="171450" indent="-171450">
              <a:buFont typeface="Arial" panose="020B0604020202020204" pitchFamily="34" charset="0"/>
              <a:buChar char="•"/>
            </a:pPr>
            <a:r>
              <a:rPr lang="en-US" sz="1200" b="1" dirty="0"/>
              <a:t>What sort of driving waveforms can we do [What is the frequency of the waveform]?</a:t>
            </a:r>
            <a:br>
              <a:rPr lang="en-US" sz="1200" b="1" dirty="0"/>
            </a:br>
            <a:r>
              <a:rPr lang="en-US" sz="1200" b="1" dirty="0"/>
              <a:t>Can we assume Torque is a function of theta and magnitude of the Voltage at each electrode at each time t?</a:t>
            </a:r>
          </a:p>
          <a:p>
            <a:pPr marL="171450" indent="-171450">
              <a:buFont typeface="Arial" panose="020B0604020202020204" pitchFamily="34" charset="0"/>
              <a:buChar char="•"/>
            </a:pPr>
            <a:r>
              <a:rPr lang="en-US" sz="1200" b="1" dirty="0"/>
              <a:t>Can we get the experiment data to mark the time when LDV signal is higher than 0.2 (so we can mark theta = 0 and start of applied waveform?</a:t>
            </a:r>
          </a:p>
        </p:txBody>
      </p:sp>
    </p:spTree>
    <p:extLst>
      <p:ext uri="{BB962C8B-B14F-4D97-AF65-F5344CB8AC3E}">
        <p14:creationId xmlns:p14="http://schemas.microsoft.com/office/powerpoint/2010/main" val="335723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7003" y="74141"/>
            <a:ext cx="10637004" cy="1120738"/>
          </a:xfrm>
        </p:spPr>
        <p:txBody>
          <a:bodyPr/>
          <a:lstStyle/>
          <a:p>
            <a:r>
              <a:rPr lang="en-US" sz="5400" b="1" dirty="0">
                <a:latin typeface="Baskerville Old Face"/>
                <a:ea typeface="Calibri Light"/>
                <a:cs typeface="Calibri Light"/>
              </a:rPr>
              <a:t>Electrode-Driven Rotor System</a:t>
            </a:r>
            <a:r>
              <a:rPr lang="en-US" dirty="0">
                <a:latin typeface="Baskerville Old Face"/>
                <a:ea typeface="Calibri Light"/>
                <a:cs typeface="Calibri Light"/>
              </a:rPr>
              <a:t> </a:t>
            </a:r>
            <a:endParaRPr lang="en-US" dirty="0">
              <a:latin typeface="Baskerville Old Face"/>
            </a:endParaRPr>
          </a:p>
        </p:txBody>
      </p:sp>
      <p:sp>
        <p:nvSpPr>
          <p:cNvPr id="3" name="Subtitle 2"/>
          <p:cNvSpPr>
            <a:spLocks noGrp="1"/>
          </p:cNvSpPr>
          <p:nvPr>
            <p:ph type="subTitle" idx="1"/>
          </p:nvPr>
        </p:nvSpPr>
        <p:spPr>
          <a:xfrm>
            <a:off x="168397" y="1467025"/>
            <a:ext cx="11859983" cy="1682976"/>
          </a:xfrm>
        </p:spPr>
        <p:txBody>
          <a:bodyPr vert="horz" lIns="91440" tIns="45720" rIns="91440" bIns="45720" rtlCol="0" anchor="t">
            <a:noAutofit/>
          </a:bodyPr>
          <a:lstStyle/>
          <a:p>
            <a:pPr marL="342900" indent="-342900" algn="l">
              <a:lnSpc>
                <a:spcPct val="110000"/>
              </a:lnSpc>
              <a:buFont typeface="Wingdings" panose="020B0604020202020204" pitchFamily="34" charset="0"/>
              <a:buChar char="ü"/>
            </a:pPr>
            <a:r>
              <a:rPr lang="en-US" sz="3200" dirty="0">
                <a:latin typeface="Baskerville Old Face"/>
                <a:ea typeface="Calibri"/>
                <a:cs typeface="Calibri"/>
              </a:rPr>
              <a:t>Experiment with simulation parameters (driving frequency, sampling points) to explore the physical system. </a:t>
            </a:r>
          </a:p>
          <a:p>
            <a:pPr marL="342900" indent="-342900" algn="l">
              <a:lnSpc>
                <a:spcPct val="110000"/>
              </a:lnSpc>
              <a:buFont typeface="Wingdings" panose="020B0604020202020204" pitchFamily="34" charset="0"/>
              <a:buChar char="ü"/>
            </a:pPr>
            <a:r>
              <a:rPr lang="en-US" sz="3200" dirty="0">
                <a:latin typeface="Baskerville Old Face"/>
                <a:ea typeface="Calibri"/>
                <a:cs typeface="Calibri"/>
              </a:rPr>
              <a:t>Build a simple neural network that predicts the torque on the rotor given Voltage on electrodes and electrode Theta (2 inputs sufficient?)</a:t>
            </a:r>
          </a:p>
          <a:p>
            <a:pPr marL="342900" indent="-342900" algn="l">
              <a:lnSpc>
                <a:spcPct val="110000"/>
              </a:lnSpc>
              <a:buFont typeface="Wingdings" panose="020B0604020202020204" pitchFamily="34" charset="0"/>
              <a:buChar char="ü"/>
            </a:pPr>
            <a:r>
              <a:rPr lang="en-US" sz="3200" dirty="0">
                <a:latin typeface="Baskerville Old Face"/>
                <a:ea typeface="Calibri"/>
                <a:cs typeface="Calibri"/>
              </a:rPr>
              <a:t>Will work on implementing a learned missing physics component for the simple dynamical model</a:t>
            </a:r>
          </a:p>
          <a:p>
            <a:pPr algn="l">
              <a:lnSpc>
                <a:spcPct val="110000"/>
              </a:lnSpc>
            </a:pPr>
            <a:endParaRPr lang="en-US" dirty="0">
              <a:ea typeface="Calibri" panose="020F0502020204030204"/>
              <a:cs typeface="Calibri" panose="020F0502020204030204"/>
            </a:endParaRPr>
          </a:p>
        </p:txBody>
      </p:sp>
      <p:pic>
        <p:nvPicPr>
          <p:cNvPr id="4" name="Picture 3">
            <a:extLst>
              <a:ext uri="{FF2B5EF4-FFF2-40B4-BE49-F238E27FC236}">
                <a16:creationId xmlns:a16="http://schemas.microsoft.com/office/drawing/2014/main" id="{A4916790-D550-92F6-8B00-EFFD5BA102DC}"/>
              </a:ext>
            </a:extLst>
          </p:cNvPr>
          <p:cNvPicPr>
            <a:picLocks noChangeAspect="1"/>
          </p:cNvPicPr>
          <p:nvPr/>
        </p:nvPicPr>
        <p:blipFill>
          <a:blip r:embed="rId2"/>
          <a:stretch>
            <a:fillRect/>
          </a:stretch>
        </p:blipFill>
        <p:spPr>
          <a:xfrm>
            <a:off x="462517" y="5390975"/>
            <a:ext cx="2804531" cy="1000343"/>
          </a:xfrm>
          <a:prstGeom prst="rect">
            <a:avLst/>
          </a:prstGeom>
        </p:spPr>
      </p:pic>
      <p:sp>
        <p:nvSpPr>
          <p:cNvPr id="5" name="TextBox 4">
            <a:extLst>
              <a:ext uri="{FF2B5EF4-FFF2-40B4-BE49-F238E27FC236}">
                <a16:creationId xmlns:a16="http://schemas.microsoft.com/office/drawing/2014/main" id="{99C499C9-3F12-7987-DF88-9709FA4BB3D9}"/>
              </a:ext>
            </a:extLst>
          </p:cNvPr>
          <p:cNvSpPr txBox="1"/>
          <p:nvPr/>
        </p:nvSpPr>
        <p:spPr>
          <a:xfrm>
            <a:off x="3832589" y="5206309"/>
            <a:ext cx="2774157" cy="584775"/>
          </a:xfrm>
          <a:prstGeom prst="rect">
            <a:avLst/>
          </a:prstGeom>
          <a:noFill/>
        </p:spPr>
        <p:txBody>
          <a:bodyPr wrap="square" rtlCol="0">
            <a:spAutoFit/>
          </a:bodyPr>
          <a:lstStyle/>
          <a:p>
            <a:r>
              <a:rPr lang="en-US" sz="1600" dirty="0"/>
              <a:t>To learn a torque model from experiments</a:t>
            </a:r>
          </a:p>
        </p:txBody>
      </p:sp>
      <p:cxnSp>
        <p:nvCxnSpPr>
          <p:cNvPr id="7" name="Connector: Elbow 6">
            <a:extLst>
              <a:ext uri="{FF2B5EF4-FFF2-40B4-BE49-F238E27FC236}">
                <a16:creationId xmlns:a16="http://schemas.microsoft.com/office/drawing/2014/main" id="{51C1AC52-15CF-7B1C-096F-D9B8FE62032C}"/>
              </a:ext>
            </a:extLst>
          </p:cNvPr>
          <p:cNvCxnSpPr>
            <a:cxnSpLocks/>
            <a:endCxn id="5" idx="1"/>
          </p:cNvCxnSpPr>
          <p:nvPr/>
        </p:nvCxnSpPr>
        <p:spPr>
          <a:xfrm flipV="1">
            <a:off x="2982097" y="5498697"/>
            <a:ext cx="850492" cy="259552"/>
          </a:xfrm>
          <a:prstGeom prst="bentConnector3">
            <a:avLst>
              <a:gd name="adj1" fmla="val -367"/>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D77F1FE-0D6E-E896-CE11-4162B36546BC}"/>
              </a:ext>
            </a:extLst>
          </p:cNvPr>
          <p:cNvPicPr>
            <a:picLocks noChangeAspect="1"/>
          </p:cNvPicPr>
          <p:nvPr/>
        </p:nvPicPr>
        <p:blipFill>
          <a:blip r:embed="rId3"/>
          <a:stretch>
            <a:fillRect/>
          </a:stretch>
        </p:blipFill>
        <p:spPr>
          <a:xfrm>
            <a:off x="7269558" y="4670768"/>
            <a:ext cx="2941575" cy="1981372"/>
          </a:xfrm>
          <a:prstGeom prst="rect">
            <a:avLst/>
          </a:prstGeom>
        </p:spPr>
      </p:pic>
      <p:cxnSp>
        <p:nvCxnSpPr>
          <p:cNvPr id="17" name="Connector: Elbow 16">
            <a:extLst>
              <a:ext uri="{FF2B5EF4-FFF2-40B4-BE49-F238E27FC236}">
                <a16:creationId xmlns:a16="http://schemas.microsoft.com/office/drawing/2014/main" id="{3C1ADDC4-FA4A-FA4B-D34C-F8D5485FD831}"/>
              </a:ext>
            </a:extLst>
          </p:cNvPr>
          <p:cNvCxnSpPr/>
          <p:nvPr/>
        </p:nvCxnSpPr>
        <p:spPr>
          <a:xfrm flipV="1">
            <a:off x="9522941" y="5891146"/>
            <a:ext cx="1029729" cy="3778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9EC24C-A393-D07B-BF35-99654C21CFE8}"/>
              </a:ext>
            </a:extLst>
          </p:cNvPr>
          <p:cNvSpPr txBox="1"/>
          <p:nvPr/>
        </p:nvSpPr>
        <p:spPr>
          <a:xfrm>
            <a:off x="10552670" y="5529474"/>
            <a:ext cx="1639330" cy="738664"/>
          </a:xfrm>
          <a:prstGeom prst="rect">
            <a:avLst/>
          </a:prstGeom>
          <a:noFill/>
        </p:spPr>
        <p:txBody>
          <a:bodyPr wrap="square" rtlCol="0">
            <a:spAutoFit/>
          </a:bodyPr>
          <a:lstStyle/>
          <a:p>
            <a:r>
              <a:rPr lang="en-US" sz="1400" dirty="0"/>
              <a:t>Value obtained from ringdown experiments?</a:t>
            </a:r>
          </a:p>
        </p:txBody>
      </p:sp>
      <p:sp>
        <p:nvSpPr>
          <p:cNvPr id="22" name="TextBox 21">
            <a:extLst>
              <a:ext uri="{FF2B5EF4-FFF2-40B4-BE49-F238E27FC236}">
                <a16:creationId xmlns:a16="http://schemas.microsoft.com/office/drawing/2014/main" id="{9CA4B580-63A2-ABC6-9186-8CB7DB1E3FB7}"/>
              </a:ext>
            </a:extLst>
          </p:cNvPr>
          <p:cNvSpPr txBox="1"/>
          <p:nvPr/>
        </p:nvSpPr>
        <p:spPr>
          <a:xfrm>
            <a:off x="3608585" y="6199084"/>
            <a:ext cx="2774157" cy="584775"/>
          </a:xfrm>
          <a:prstGeom prst="rect">
            <a:avLst/>
          </a:prstGeom>
          <a:noFill/>
        </p:spPr>
        <p:txBody>
          <a:bodyPr wrap="square" rtlCol="0">
            <a:spAutoFit/>
          </a:bodyPr>
          <a:lstStyle/>
          <a:p>
            <a:r>
              <a:rPr lang="en-US" sz="1600" dirty="0"/>
              <a:t>Will it make sense for I or c to be theta or V dependent?</a:t>
            </a:r>
          </a:p>
        </p:txBody>
      </p:sp>
      <p:cxnSp>
        <p:nvCxnSpPr>
          <p:cNvPr id="23" name="Connector: Elbow 22">
            <a:extLst>
              <a:ext uri="{FF2B5EF4-FFF2-40B4-BE49-F238E27FC236}">
                <a16:creationId xmlns:a16="http://schemas.microsoft.com/office/drawing/2014/main" id="{F80D2EB5-20F9-53D5-FDE3-6FE450811C4A}"/>
              </a:ext>
            </a:extLst>
          </p:cNvPr>
          <p:cNvCxnSpPr>
            <a:cxnSpLocks/>
            <a:endCxn id="22" idx="1"/>
          </p:cNvCxnSpPr>
          <p:nvPr/>
        </p:nvCxnSpPr>
        <p:spPr>
          <a:xfrm>
            <a:off x="856735" y="6166249"/>
            <a:ext cx="2751850" cy="325223"/>
          </a:xfrm>
          <a:prstGeom prst="bentConnector3">
            <a:avLst>
              <a:gd name="adj1" fmla="val 7"/>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B7506-A36B-F2F9-8AF4-4F008DE6487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5118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BC0FEE-7721-4426-55D9-7BF8F88C94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97807-5EAA-EBBC-EA4C-D3AACEB0C672}"/>
              </a:ext>
            </a:extLst>
          </p:cNvPr>
          <p:cNvSpPr>
            <a:spLocks noGrp="1"/>
          </p:cNvSpPr>
          <p:nvPr>
            <p:ph type="ctrTitle"/>
          </p:nvPr>
        </p:nvSpPr>
        <p:spPr>
          <a:xfrm>
            <a:off x="937003" y="-1192721"/>
            <a:ext cx="10637004" cy="2387600"/>
          </a:xfrm>
        </p:spPr>
        <p:txBody>
          <a:bodyPr/>
          <a:lstStyle/>
          <a:p>
            <a:r>
              <a:rPr lang="en-US" sz="5400" b="1" dirty="0">
                <a:latin typeface="Baskerville Old Face"/>
                <a:ea typeface="Calibri Light"/>
                <a:cs typeface="Calibri Light"/>
              </a:rPr>
              <a:t>Electrodes-Driven Rotor System</a:t>
            </a:r>
            <a:r>
              <a:rPr lang="en-US" dirty="0">
                <a:latin typeface="Baskerville Old Face"/>
                <a:ea typeface="Calibri Light"/>
                <a:cs typeface="Calibri Light"/>
              </a:rPr>
              <a:t> </a:t>
            </a:r>
            <a:endParaRPr lang="en-US" dirty="0">
              <a:latin typeface="Baskerville Old Face"/>
            </a:endParaRPr>
          </a:p>
        </p:txBody>
      </p:sp>
      <p:sp>
        <p:nvSpPr>
          <p:cNvPr id="3" name="Subtitle 2">
            <a:extLst>
              <a:ext uri="{FF2B5EF4-FFF2-40B4-BE49-F238E27FC236}">
                <a16:creationId xmlns:a16="http://schemas.microsoft.com/office/drawing/2014/main" id="{DAABD5CE-412A-2659-0419-06B23A67B655}"/>
              </a:ext>
            </a:extLst>
          </p:cNvPr>
          <p:cNvSpPr>
            <a:spLocks noGrp="1"/>
          </p:cNvSpPr>
          <p:nvPr>
            <p:ph type="subTitle" idx="1"/>
          </p:nvPr>
        </p:nvSpPr>
        <p:spPr>
          <a:xfrm>
            <a:off x="168397" y="1467025"/>
            <a:ext cx="11859983" cy="1682976"/>
          </a:xfrm>
        </p:spPr>
        <p:txBody>
          <a:bodyPr vert="horz" lIns="91440" tIns="45720" rIns="91440" bIns="45720" rtlCol="0" anchor="t">
            <a:noAutofit/>
          </a:bodyPr>
          <a:lstStyle/>
          <a:p>
            <a:r>
              <a:rPr lang="en-US" sz="3200" b="1" u="sng" dirty="0">
                <a:latin typeface="Baskerville Old Face"/>
                <a:ea typeface="Calibri"/>
                <a:cs typeface="Calibri"/>
              </a:rPr>
              <a:t>Objectives in the past week</a:t>
            </a:r>
          </a:p>
          <a:p>
            <a:pPr marL="342900" indent="-342900" algn="l">
              <a:lnSpc>
                <a:spcPct val="110000"/>
              </a:lnSpc>
              <a:buFont typeface="Wingdings" panose="020B0604020202020204" pitchFamily="34" charset="0"/>
              <a:buChar char="ü"/>
            </a:pPr>
            <a:r>
              <a:rPr lang="en-US" sz="3200" dirty="0">
                <a:latin typeface="Baskerville Old Face"/>
                <a:ea typeface="Calibri"/>
                <a:cs typeface="Calibri"/>
              </a:rPr>
              <a:t>Experiment with simulation parameters (driving frequency, sampling points) to explore the physical system. </a:t>
            </a:r>
          </a:p>
          <a:p>
            <a:pPr marL="342900" indent="-342900" algn="l">
              <a:lnSpc>
                <a:spcPct val="110000"/>
              </a:lnSpc>
              <a:buFont typeface="Wingdings" panose="020B0604020202020204" pitchFamily="34" charset="0"/>
              <a:buChar char="ü"/>
            </a:pPr>
            <a:r>
              <a:rPr lang="en-US" sz="3200" dirty="0">
                <a:latin typeface="Baskerville Old Face"/>
                <a:ea typeface="Calibri"/>
                <a:cs typeface="Calibri"/>
              </a:rPr>
              <a:t>Build a simple neural network that predicts the torque of the entire system given fixed time, frequency with varying theta. </a:t>
            </a:r>
          </a:p>
          <a:p>
            <a:pPr marL="342900" indent="-342900" algn="l">
              <a:lnSpc>
                <a:spcPct val="110000"/>
              </a:lnSpc>
              <a:buFont typeface="Wingdings" panose="020B0604020202020204" pitchFamily="34" charset="0"/>
              <a:buChar char="ü"/>
            </a:pPr>
            <a:r>
              <a:rPr lang="en-US" sz="3200" dirty="0">
                <a:latin typeface="Baskerville Old Face"/>
                <a:ea typeface="Calibri"/>
                <a:cs typeface="Calibri"/>
              </a:rPr>
              <a:t>Ideas for next step in implementing the APHYNITY Model</a:t>
            </a:r>
          </a:p>
          <a:p>
            <a:pPr algn="l">
              <a:lnSpc>
                <a:spcPct val="110000"/>
              </a:lnSpc>
            </a:pPr>
            <a:endParaRPr lang="en-US">
              <a:ea typeface="Calibri" panose="020F0502020204030204"/>
              <a:cs typeface="Calibri" panose="020F0502020204030204"/>
            </a:endParaRPr>
          </a:p>
          <a:p>
            <a:pPr>
              <a:lnSpc>
                <a:spcPct val="110000"/>
              </a:lnSpc>
            </a:pPr>
            <a:r>
              <a:rPr lang="en-US" b="1" dirty="0">
                <a:latin typeface="Baskerville Old Face"/>
                <a:ea typeface="Calibri" panose="020F0502020204030204"/>
                <a:cs typeface="Calibri" panose="020F0502020204030204"/>
              </a:rPr>
              <a:t>FINAL GOAL: Develop a neural network that identifies missing physics of the system. Run experiments with collaborators. Room for creative extensions of project. </a:t>
            </a:r>
          </a:p>
        </p:txBody>
      </p:sp>
    </p:spTree>
    <p:extLst>
      <p:ext uri="{BB962C8B-B14F-4D97-AF65-F5344CB8AC3E}">
        <p14:creationId xmlns:p14="http://schemas.microsoft.com/office/powerpoint/2010/main" val="323102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8ED298-75F5-4296-C90C-E3459C853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DE797-E432-466C-4B2A-B3FFE3381EA4}"/>
              </a:ext>
            </a:extLst>
          </p:cNvPr>
          <p:cNvSpPr>
            <a:spLocks noGrp="1"/>
          </p:cNvSpPr>
          <p:nvPr>
            <p:ph type="title"/>
          </p:nvPr>
        </p:nvSpPr>
        <p:spPr>
          <a:xfrm>
            <a:off x="373786" y="-103798"/>
            <a:ext cx="11448937" cy="1334580"/>
          </a:xfrm>
        </p:spPr>
        <p:txBody>
          <a:bodyPr/>
          <a:lstStyle/>
          <a:p>
            <a:pPr algn="ctr"/>
            <a:r>
              <a:rPr lang="en-US" b="1" dirty="0">
                <a:latin typeface="Baskerville Old Face"/>
                <a:ea typeface="Calibri Light"/>
                <a:cs typeface="Calibri Light"/>
              </a:rPr>
              <a:t>Experimenting with Parameters of Rotor System</a:t>
            </a:r>
          </a:p>
        </p:txBody>
      </p:sp>
      <p:pic>
        <p:nvPicPr>
          <p:cNvPr id="3" name="Picture 2" descr="A screenshot of a black and white test&#10;&#10;AI-generated content may be incorrect.">
            <a:extLst>
              <a:ext uri="{FF2B5EF4-FFF2-40B4-BE49-F238E27FC236}">
                <a16:creationId xmlns:a16="http://schemas.microsoft.com/office/drawing/2014/main" id="{F84FC9FA-AC26-0DBA-3D6B-B4CA2B0C3758}"/>
              </a:ext>
            </a:extLst>
          </p:cNvPr>
          <p:cNvPicPr>
            <a:picLocks noChangeAspect="1"/>
          </p:cNvPicPr>
          <p:nvPr/>
        </p:nvPicPr>
        <p:blipFill>
          <a:blip r:embed="rId3"/>
          <a:stretch>
            <a:fillRect/>
          </a:stretch>
        </p:blipFill>
        <p:spPr>
          <a:xfrm>
            <a:off x="983019" y="1068603"/>
            <a:ext cx="10225964" cy="5618060"/>
          </a:xfrm>
          <a:prstGeom prst="rect">
            <a:avLst/>
          </a:prstGeom>
        </p:spPr>
      </p:pic>
    </p:spTree>
    <p:extLst>
      <p:ext uri="{BB962C8B-B14F-4D97-AF65-F5344CB8AC3E}">
        <p14:creationId xmlns:p14="http://schemas.microsoft.com/office/powerpoint/2010/main" val="735101110"/>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C8F7C-EF20-35BC-9F90-577B06519F17}"/>
              </a:ext>
            </a:extLst>
          </p:cNvPr>
          <p:cNvSpPr>
            <a:spLocks noGrp="1"/>
          </p:cNvSpPr>
          <p:nvPr>
            <p:ph type="title"/>
          </p:nvPr>
        </p:nvSpPr>
        <p:spPr>
          <a:xfrm>
            <a:off x="366486" y="-79375"/>
            <a:ext cx="11459028" cy="1334634"/>
          </a:xfrm>
        </p:spPr>
        <p:txBody>
          <a:bodyPr/>
          <a:lstStyle/>
          <a:p>
            <a:pPr algn="ctr"/>
            <a:r>
              <a:rPr lang="en-US" b="1">
                <a:latin typeface="Baskerville Old Face"/>
              </a:rPr>
              <a:t>Experimenting with Parameters of Rotor System</a:t>
            </a:r>
            <a:endParaRPr lang="en-US">
              <a:ea typeface="Calibri Light" panose="020F0302020204030204"/>
              <a:cs typeface="Calibri Light" panose="020F0302020204030204"/>
            </a:endParaRPr>
          </a:p>
        </p:txBody>
      </p:sp>
      <p:sp>
        <p:nvSpPr>
          <p:cNvPr id="4" name="TextBox 3">
            <a:extLst>
              <a:ext uri="{FF2B5EF4-FFF2-40B4-BE49-F238E27FC236}">
                <a16:creationId xmlns:a16="http://schemas.microsoft.com/office/drawing/2014/main" id="{349BE2B7-EA84-6C94-F195-552D7B614DFC}"/>
              </a:ext>
            </a:extLst>
          </p:cNvPr>
          <p:cNvSpPr txBox="1"/>
          <p:nvPr/>
        </p:nvSpPr>
        <p:spPr>
          <a:xfrm>
            <a:off x="1245592" y="1047682"/>
            <a:ext cx="10069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askerville Old Face"/>
                <a:ea typeface="Calibri"/>
                <a:cs typeface="Calibri"/>
              </a:rPr>
              <a:t>Best Result: </a:t>
            </a:r>
            <a:r>
              <a:rPr lang="en-US" dirty="0" err="1">
                <a:latin typeface="Baskerville Old Face"/>
                <a:ea typeface="Calibri"/>
                <a:cs typeface="Calibri"/>
              </a:rPr>
              <a:t>time_span</a:t>
            </a:r>
            <a:r>
              <a:rPr lang="en-US" dirty="0">
                <a:latin typeface="Baskerville Old Face"/>
                <a:ea typeface="Calibri"/>
                <a:cs typeface="Calibri"/>
              </a:rPr>
              <a:t> = 30s, driving frequency step = 0.5Hz, number of sampling points = 73.33 per second</a:t>
            </a:r>
          </a:p>
        </p:txBody>
      </p:sp>
      <p:pic>
        <p:nvPicPr>
          <p:cNvPr id="3" name="Picture 2" descr="A graph with a line going up&#10;&#10;AI-generated content may be incorrect.">
            <a:extLst>
              <a:ext uri="{FF2B5EF4-FFF2-40B4-BE49-F238E27FC236}">
                <a16:creationId xmlns:a16="http://schemas.microsoft.com/office/drawing/2014/main" id="{031EEBEB-F06F-7E3C-A3A4-A5C53AA8866F}"/>
              </a:ext>
            </a:extLst>
          </p:cNvPr>
          <p:cNvPicPr>
            <a:picLocks noChangeAspect="1"/>
          </p:cNvPicPr>
          <p:nvPr/>
        </p:nvPicPr>
        <p:blipFill>
          <a:blip r:embed="rId2"/>
          <a:stretch>
            <a:fillRect/>
          </a:stretch>
        </p:blipFill>
        <p:spPr>
          <a:xfrm>
            <a:off x="0" y="1715359"/>
            <a:ext cx="12192000" cy="5032923"/>
          </a:xfrm>
          <a:prstGeom prst="rect">
            <a:avLst/>
          </a:prstGeom>
        </p:spPr>
      </p:pic>
    </p:spTree>
    <p:extLst>
      <p:ext uri="{BB962C8B-B14F-4D97-AF65-F5344CB8AC3E}">
        <p14:creationId xmlns:p14="http://schemas.microsoft.com/office/powerpoint/2010/main" val="3443203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TotalTime>
  <Words>926</Words>
  <Application>Microsoft Office PowerPoint</Application>
  <PresentationFormat>Widescreen</PresentationFormat>
  <Paragraphs>104</Paragraphs>
  <Slides>31</Slides>
  <Notes>0</Notes>
  <HiddenSlides>26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Baskerville Old Face</vt:lpstr>
      <vt:lpstr>Calibri</vt:lpstr>
      <vt:lpstr>Calibri Light</vt:lpstr>
      <vt:lpstr>Wingdings</vt:lpstr>
      <vt:lpstr>office theme</vt:lpstr>
      <vt:lpstr>Experimenting with Parameters of Rotor System</vt:lpstr>
      <vt:lpstr>Experimenting with Parameters of Rotor System</vt:lpstr>
      <vt:lpstr>Experimenting with Parameters of Rotor System</vt:lpstr>
      <vt:lpstr>Measurement setup and strategy – Shared Before</vt:lpstr>
      <vt:lpstr>Electrode-Driven Rotor System </vt:lpstr>
      <vt:lpstr>PowerPoint Presentation</vt:lpstr>
      <vt:lpstr>Electrodes-Driven Rotor System </vt:lpstr>
      <vt:lpstr>Experimenting with Parameters of Rotor System</vt:lpstr>
      <vt:lpstr>Experimenting with Parameters of Rotor System</vt:lpstr>
      <vt:lpstr>Experimenting with Parameters of Rotor System</vt:lpstr>
      <vt:lpstr>Experimenting with Parameters of Rotor System</vt:lpstr>
      <vt:lpstr>Experimenting with Parameters of Rotor System</vt:lpstr>
      <vt:lpstr>Experimenting with Parameters of Rotor System</vt:lpstr>
      <vt:lpstr>Experimenting with Parameters of Rotor System</vt:lpstr>
      <vt:lpstr>Experimenting with Parameters of Rotor System</vt:lpstr>
      <vt:lpstr>Experimenting with Parameters of Rotor System</vt:lpstr>
      <vt:lpstr>Experimenting with Parameters of Rotor System</vt:lpstr>
      <vt:lpstr>Experimenting with Parameters of Rotor System</vt:lpstr>
      <vt:lpstr>Experimenting with Parameters of Rotor System</vt:lpstr>
      <vt:lpstr>Building a Simple NN</vt:lpstr>
      <vt:lpstr>Building a Simple NN</vt:lpstr>
      <vt:lpstr>Building a Simple NN</vt:lpstr>
      <vt:lpstr>Building a Simple NN</vt:lpstr>
      <vt:lpstr>Building a Simple NN</vt:lpstr>
      <vt:lpstr>Building a Simple NN</vt:lpstr>
      <vt:lpstr>Building a Simple NN</vt:lpstr>
      <vt:lpstr>Building a Simple NN</vt:lpstr>
      <vt:lpstr>Building a Simple NN</vt:lpstr>
      <vt:lpstr>Building a Simple NN</vt:lpstr>
      <vt:lpstr>Building a Simple NN</vt:lpstr>
      <vt:lpstr>Next Step...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Chin Chun</cp:lastModifiedBy>
  <cp:revision>580</cp:revision>
  <dcterms:created xsi:type="dcterms:W3CDTF">2025-05-26T08:04:16Z</dcterms:created>
  <dcterms:modified xsi:type="dcterms:W3CDTF">2025-05-29T14:16:23Z</dcterms:modified>
</cp:coreProperties>
</file>